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6" r:id="rId2"/>
    <p:sldId id="287" r:id="rId3"/>
    <p:sldId id="260" r:id="rId4"/>
    <p:sldId id="296" r:id="rId5"/>
    <p:sldId id="297" r:id="rId6"/>
    <p:sldId id="295" r:id="rId7"/>
    <p:sldId id="289" r:id="rId8"/>
    <p:sldId id="290" r:id="rId9"/>
    <p:sldId id="269" r:id="rId10"/>
    <p:sldId id="271" r:id="rId11"/>
    <p:sldId id="272" r:id="rId12"/>
    <p:sldId id="274" r:id="rId13"/>
    <p:sldId id="293" r:id="rId14"/>
    <p:sldId id="294" r:id="rId15"/>
    <p:sldId id="280" r:id="rId16"/>
    <p:sldId id="281" r:id="rId17"/>
    <p:sldId id="286" r:id="rId18"/>
  </p:sldIdLst>
  <p:sldSz cx="10693400" cy="7556500"/>
  <p:notesSz cx="10693400" cy="7556500"/>
  <p:embeddedFontLst>
    <p:embeddedFont>
      <p:font typeface="Calibri Light" panose="020F0302020204030204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90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59D2E-4CC9-46C3-A1E6-6A71F874995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C1DA8-1C57-4E68-8A5F-18806EA92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04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rgbClr val="C4591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10273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rgbClr val="C4591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rgbClr val="C4591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4162" y="1027175"/>
            <a:ext cx="8317230" cy="1144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rgbClr val="C4591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00732" y="1894636"/>
            <a:ext cx="7091934" cy="4424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10273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71651"/>
            <a:ext cx="3365500" cy="1787399"/>
            <a:chOff x="0" y="771651"/>
            <a:chExt cx="3623310" cy="18046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3160" y="771651"/>
              <a:ext cx="1199882" cy="9966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71651"/>
              <a:ext cx="3017520" cy="180441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689100" y="2335128"/>
            <a:ext cx="7723505" cy="2146742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065" marR="5080" algn="ctr">
              <a:lnSpc>
                <a:spcPts val="5110"/>
              </a:lnSpc>
              <a:spcBef>
                <a:spcPts val="740"/>
              </a:spcBef>
            </a:pPr>
            <a:r>
              <a:rPr lang="ru-RU" sz="4700" spc="20" dirty="0">
                <a:solidFill>
                  <a:srgbClr val="C45910"/>
                </a:solidFill>
                <a:latin typeface="Arial"/>
                <a:cs typeface="Arial"/>
              </a:rPr>
              <a:t> Отчет </a:t>
            </a:r>
            <a:endParaRPr lang="en-US" sz="4700" spc="20" dirty="0" smtClean="0">
              <a:solidFill>
                <a:srgbClr val="C45910"/>
              </a:solidFill>
              <a:latin typeface="Arial"/>
              <a:cs typeface="Arial"/>
            </a:endParaRPr>
          </a:p>
          <a:p>
            <a:pPr marL="12065" marR="5080" algn="ctr">
              <a:lnSpc>
                <a:spcPts val="5110"/>
              </a:lnSpc>
              <a:spcBef>
                <a:spcPts val="740"/>
              </a:spcBef>
            </a:pPr>
            <a:r>
              <a:rPr lang="ru-RU" sz="4700" spc="20" dirty="0" smtClean="0">
                <a:solidFill>
                  <a:srgbClr val="C45910"/>
                </a:solidFill>
                <a:latin typeface="Arial"/>
                <a:cs typeface="Arial"/>
              </a:rPr>
              <a:t>работы </a:t>
            </a:r>
            <a:r>
              <a:rPr lang="ru-RU" sz="4700" spc="20" dirty="0">
                <a:solidFill>
                  <a:srgbClr val="C45910"/>
                </a:solidFill>
                <a:latin typeface="Arial"/>
                <a:cs typeface="Arial"/>
              </a:rPr>
              <a:t>отборочной комиссии 2021 г</a:t>
            </a:r>
            <a:r>
              <a:rPr lang="ru-RU" sz="4700" spc="20" dirty="0" smtClean="0">
                <a:solidFill>
                  <a:srgbClr val="C45910"/>
                </a:solidFill>
                <a:latin typeface="Arial"/>
                <a:cs typeface="Arial"/>
              </a:rPr>
              <a:t>.</a:t>
            </a:r>
            <a:endParaRPr sz="47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94100" y="780504"/>
            <a:ext cx="5105400" cy="4005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1318" y="594570"/>
            <a:ext cx="1685615" cy="21413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4979" y="2449829"/>
            <a:ext cx="7318375" cy="2456815"/>
          </a:xfrm>
          <a:prstGeom prst="rect">
            <a:avLst/>
          </a:prstGeom>
          <a:solidFill>
            <a:srgbClr val="EECEB6"/>
          </a:solidFill>
          <a:ln w="3175">
            <a:solidFill>
              <a:srgbClr val="10273A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sz="2450" spc="-5" dirty="0">
                <a:solidFill>
                  <a:srgbClr val="10273A"/>
                </a:solidFill>
                <a:latin typeface="Calibri"/>
                <a:cs typeface="Calibri"/>
              </a:rPr>
              <a:t>При</a:t>
            </a:r>
            <a:r>
              <a:rPr sz="245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10273A"/>
                </a:solidFill>
                <a:latin typeface="Calibri"/>
                <a:cs typeface="Calibri"/>
              </a:rPr>
              <a:t>приеме</a:t>
            </a:r>
            <a:r>
              <a:rPr sz="2450" spc="-1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10273A"/>
                </a:solidFill>
                <a:latin typeface="Calibri"/>
                <a:cs typeface="Calibri"/>
              </a:rPr>
              <a:t>не</a:t>
            </a:r>
            <a:r>
              <a:rPr sz="2450" b="1" spc="-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b="1" spc="-10" dirty="0">
                <a:solidFill>
                  <a:srgbClr val="10273A"/>
                </a:solidFill>
                <a:latin typeface="Calibri"/>
                <a:cs typeface="Calibri"/>
              </a:rPr>
              <a:t>представляется:</a:t>
            </a:r>
            <a:endParaRPr sz="2450" dirty="0">
              <a:latin typeface="Calibri"/>
              <a:cs typeface="Calibri"/>
            </a:endParaRPr>
          </a:p>
          <a:p>
            <a:pPr marL="1708150" marR="1710055" algn="ctr">
              <a:lnSpc>
                <a:spcPct val="100400"/>
              </a:lnSpc>
              <a:spcBef>
                <a:spcPts val="1250"/>
              </a:spcBef>
            </a:pPr>
            <a:r>
              <a:rPr sz="2450" spc="-5" dirty="0">
                <a:solidFill>
                  <a:srgbClr val="10273A"/>
                </a:solidFill>
                <a:latin typeface="Calibri"/>
                <a:cs typeface="Calibri"/>
              </a:rPr>
              <a:t>оригинал </a:t>
            </a:r>
            <a:r>
              <a:rPr sz="2450" dirty="0">
                <a:solidFill>
                  <a:srgbClr val="10273A"/>
                </a:solidFill>
                <a:latin typeface="Calibri"/>
                <a:cs typeface="Calibri"/>
              </a:rPr>
              <a:t>(заверенная </a:t>
            </a:r>
            <a:r>
              <a:rPr sz="2450" spc="-10" dirty="0">
                <a:solidFill>
                  <a:srgbClr val="10273A"/>
                </a:solidFill>
                <a:latin typeface="Calibri"/>
                <a:cs typeface="Calibri"/>
              </a:rPr>
              <a:t>копия) </a:t>
            </a:r>
            <a:r>
              <a:rPr sz="2450" spc="-54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10273A"/>
                </a:solidFill>
                <a:latin typeface="Calibri"/>
                <a:cs typeface="Calibri"/>
              </a:rPr>
              <a:t>документа</a:t>
            </a:r>
            <a:r>
              <a:rPr sz="2450" spc="-1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0273A"/>
                </a:solidFill>
                <a:latin typeface="Calibri"/>
                <a:cs typeface="Calibri"/>
              </a:rPr>
              <a:t>об </a:t>
            </a:r>
            <a:r>
              <a:rPr sz="2450" spc="-5" dirty="0">
                <a:solidFill>
                  <a:srgbClr val="10273A"/>
                </a:solidFill>
                <a:latin typeface="Calibri"/>
                <a:cs typeface="Calibri"/>
              </a:rPr>
              <a:t>образовании;</a:t>
            </a:r>
            <a:endParaRPr sz="2450" dirty="0">
              <a:latin typeface="Calibri"/>
              <a:cs typeface="Calibri"/>
            </a:endParaRPr>
          </a:p>
          <a:p>
            <a:pPr marL="1640839" marR="1638935" indent="-3810" algn="ctr">
              <a:lnSpc>
                <a:spcPct val="100400"/>
              </a:lnSpc>
              <a:spcBef>
                <a:spcPts val="1870"/>
              </a:spcBef>
            </a:pPr>
            <a:r>
              <a:rPr sz="2450" spc="-5" dirty="0">
                <a:solidFill>
                  <a:srgbClr val="10273A"/>
                </a:solidFill>
                <a:latin typeface="Calibri"/>
                <a:cs typeface="Calibri"/>
              </a:rPr>
              <a:t>оригинал </a:t>
            </a:r>
            <a:r>
              <a:rPr sz="2450" dirty="0">
                <a:solidFill>
                  <a:srgbClr val="10273A"/>
                </a:solidFill>
                <a:latin typeface="Calibri"/>
                <a:cs typeface="Calibri"/>
              </a:rPr>
              <a:t>(заверенная </a:t>
            </a:r>
            <a:r>
              <a:rPr sz="2450" spc="-10" dirty="0">
                <a:solidFill>
                  <a:srgbClr val="10273A"/>
                </a:solidFill>
                <a:latin typeface="Calibri"/>
                <a:cs typeface="Calibri"/>
              </a:rPr>
              <a:t>копия) </a:t>
            </a:r>
            <a:r>
              <a:rPr sz="2450" spc="-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10273A"/>
                </a:solidFill>
                <a:latin typeface="Calibri"/>
                <a:cs typeface="Calibri"/>
              </a:rPr>
              <a:t>договора </a:t>
            </a:r>
            <a:r>
              <a:rPr sz="2450" spc="-5" dirty="0">
                <a:solidFill>
                  <a:srgbClr val="10273A"/>
                </a:solidFill>
                <a:latin typeface="Calibri"/>
                <a:cs typeface="Calibri"/>
              </a:rPr>
              <a:t>о</a:t>
            </a:r>
            <a:r>
              <a:rPr sz="2450" spc="-1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spc="-15" dirty="0">
                <a:solidFill>
                  <a:srgbClr val="10273A"/>
                </a:solidFill>
                <a:latin typeface="Calibri"/>
                <a:cs typeface="Calibri"/>
              </a:rPr>
              <a:t>целевом </a:t>
            </a:r>
            <a:r>
              <a:rPr sz="2450" spc="-5" dirty="0">
                <a:solidFill>
                  <a:srgbClr val="10273A"/>
                </a:solidFill>
                <a:latin typeface="Calibri"/>
                <a:cs typeface="Calibri"/>
              </a:rPr>
              <a:t>обучении</a:t>
            </a:r>
            <a:endParaRPr sz="245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78952" y="6617716"/>
            <a:ext cx="756285" cy="6350"/>
          </a:xfrm>
          <a:custGeom>
            <a:avLst/>
            <a:gdLst/>
            <a:ahLst/>
            <a:cxnLst/>
            <a:rect l="l" t="t" r="r" b="b"/>
            <a:pathLst>
              <a:path w="756284" h="6350">
                <a:moveTo>
                  <a:pt x="755903" y="0"/>
                </a:moveTo>
                <a:lnTo>
                  <a:pt x="0" y="0"/>
                </a:lnTo>
                <a:lnTo>
                  <a:pt x="0" y="6095"/>
                </a:lnTo>
                <a:lnTo>
                  <a:pt x="755903" y="6095"/>
                </a:lnTo>
                <a:lnTo>
                  <a:pt x="7559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61564" y="5303521"/>
            <a:ext cx="4952365" cy="7708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661160" marR="5080" indent="-1649095">
              <a:lnSpc>
                <a:spcPts val="2930"/>
              </a:lnSpc>
              <a:spcBef>
                <a:spcPts val="200"/>
              </a:spcBef>
            </a:pPr>
            <a:r>
              <a:rPr sz="2450" b="1" spc="-5" dirty="0">
                <a:solidFill>
                  <a:srgbClr val="10273A"/>
                </a:solidFill>
                <a:latin typeface="Calibri"/>
                <a:cs typeface="Calibri"/>
              </a:rPr>
              <a:t>Вне </a:t>
            </a:r>
            <a:r>
              <a:rPr sz="2450" b="1" dirty="0">
                <a:solidFill>
                  <a:srgbClr val="10273A"/>
                </a:solidFill>
                <a:latin typeface="Calibri"/>
                <a:cs typeface="Calibri"/>
              </a:rPr>
              <a:t>зависимости</a:t>
            </a:r>
            <a:r>
              <a:rPr sz="2450" b="1" spc="1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10273A"/>
                </a:solidFill>
                <a:latin typeface="Calibri"/>
                <a:cs typeface="Calibri"/>
              </a:rPr>
              <a:t>от</a:t>
            </a:r>
            <a:r>
              <a:rPr sz="2450" b="1" spc="-1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10273A"/>
                </a:solidFill>
                <a:latin typeface="Calibri"/>
                <a:cs typeface="Calibri"/>
              </a:rPr>
              <a:t>способа</a:t>
            </a:r>
            <a:r>
              <a:rPr sz="2450" b="1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b="1" spc="-10" dirty="0">
                <a:solidFill>
                  <a:srgbClr val="10273A"/>
                </a:solidFill>
                <a:latin typeface="Calibri"/>
                <a:cs typeface="Calibri"/>
              </a:rPr>
              <a:t>приема </a:t>
            </a:r>
            <a:r>
              <a:rPr sz="2450" b="1" spc="-54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b="1" spc="-15" dirty="0">
                <a:solidFill>
                  <a:srgbClr val="10273A"/>
                </a:solidFill>
                <a:latin typeface="Calibri"/>
                <a:cs typeface="Calibri"/>
              </a:rPr>
              <a:t>документов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4400"/>
              </a:lnSpc>
              <a:spcBef>
                <a:spcPts val="110"/>
              </a:spcBef>
            </a:pPr>
            <a:r>
              <a:rPr spc="10" dirty="0"/>
              <a:t>ВЗАИМОДЕЙСТВИЕ</a:t>
            </a:r>
            <a:r>
              <a:rPr spc="-120" dirty="0"/>
              <a:t> </a:t>
            </a:r>
            <a:r>
              <a:rPr spc="45" dirty="0"/>
              <a:t>С</a:t>
            </a:r>
            <a:r>
              <a:rPr spc="-60" dirty="0"/>
              <a:t> </a:t>
            </a:r>
            <a:r>
              <a:rPr spc="5" dirty="0"/>
              <a:t>ПОСТУПАЮЩИМИ:</a:t>
            </a:r>
          </a:p>
          <a:p>
            <a:pPr marL="12700">
              <a:lnSpc>
                <a:spcPts val="4400"/>
              </a:lnSpc>
            </a:pPr>
            <a:r>
              <a:rPr spc="15" dirty="0"/>
              <a:t>способы</a:t>
            </a:r>
            <a:r>
              <a:rPr spc="-145" dirty="0"/>
              <a:t> </a:t>
            </a:r>
            <a:r>
              <a:rPr spc="15" dirty="0"/>
              <a:t>подачи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04288" y="771651"/>
            <a:ext cx="4947412" cy="270587"/>
          </a:xfrm>
          <a:prstGeom prst="rect">
            <a:avLst/>
          </a:prstGeom>
          <a:solidFill>
            <a:srgbClr val="C45910"/>
          </a:solidFill>
        </p:spPr>
        <p:txBody>
          <a:bodyPr vert="horz" wrap="square" lIns="0" tIns="3175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250"/>
              </a:spcBef>
            </a:pPr>
            <a:r>
              <a:rPr sz="1550" b="1" spc="165" dirty="0">
                <a:solidFill>
                  <a:srgbClr val="FFFFFF"/>
                </a:solidFill>
                <a:latin typeface="Calibri"/>
                <a:cs typeface="Calibri"/>
              </a:rPr>
              <a:t>Бакалавриат,</a:t>
            </a:r>
            <a:r>
              <a:rPr sz="1550" b="1" spc="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165" dirty="0" err="1" smtClean="0">
                <a:solidFill>
                  <a:srgbClr val="FFFFFF"/>
                </a:solidFill>
                <a:latin typeface="Calibri"/>
                <a:cs typeface="Calibri"/>
              </a:rPr>
              <a:t>специалитет</a:t>
            </a:r>
            <a:r>
              <a:rPr lang="ru-RU" sz="1550" b="1" spc="165" dirty="0" smtClean="0">
                <a:solidFill>
                  <a:srgbClr val="FFFFFF"/>
                </a:solidFill>
                <a:latin typeface="Calibri"/>
                <a:cs typeface="Calibri"/>
              </a:rPr>
              <a:t>, магистратура</a:t>
            </a:r>
            <a:endParaRPr sz="15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78952" y="6617716"/>
            <a:ext cx="756285" cy="6350"/>
          </a:xfrm>
          <a:custGeom>
            <a:avLst/>
            <a:gdLst/>
            <a:ahLst/>
            <a:cxnLst/>
            <a:rect l="l" t="t" r="r" b="b"/>
            <a:pathLst>
              <a:path w="756284" h="6350">
                <a:moveTo>
                  <a:pt x="755903" y="0"/>
                </a:moveTo>
                <a:lnTo>
                  <a:pt x="0" y="0"/>
                </a:lnTo>
                <a:lnTo>
                  <a:pt x="0" y="6095"/>
                </a:lnTo>
                <a:lnTo>
                  <a:pt x="755903" y="6095"/>
                </a:lnTo>
                <a:lnTo>
                  <a:pt x="7559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4162" y="1027175"/>
            <a:ext cx="4599305" cy="6146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Количество</a:t>
            </a:r>
            <a:r>
              <a:rPr spc="-145" dirty="0"/>
              <a:t> </a:t>
            </a:r>
            <a:r>
              <a:rPr spc="10" dirty="0"/>
              <a:t>заявлений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14727" y="771651"/>
            <a:ext cx="5236973" cy="270587"/>
          </a:xfrm>
          <a:prstGeom prst="rect">
            <a:avLst/>
          </a:prstGeom>
          <a:solidFill>
            <a:srgbClr val="C45910"/>
          </a:solidFill>
        </p:spPr>
        <p:txBody>
          <a:bodyPr vert="horz" wrap="square" lIns="0" tIns="3175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250"/>
              </a:spcBef>
            </a:pPr>
            <a:r>
              <a:rPr sz="1550" b="1" spc="165" dirty="0" err="1" smtClean="0">
                <a:solidFill>
                  <a:srgbClr val="FFFFFF"/>
                </a:solidFill>
                <a:latin typeface="Calibri"/>
                <a:cs typeface="Calibri"/>
              </a:rPr>
              <a:t>бакалавриат</a:t>
            </a:r>
            <a:r>
              <a:rPr sz="1550" b="1" spc="16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550" b="1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165" dirty="0">
                <a:solidFill>
                  <a:srgbClr val="FFFFFF"/>
                </a:solidFill>
                <a:latin typeface="Calibri"/>
                <a:cs typeface="Calibri"/>
              </a:rPr>
              <a:t>специалитет,</a:t>
            </a:r>
            <a:r>
              <a:rPr sz="1550" b="1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165" dirty="0" err="1" smtClean="0">
                <a:solidFill>
                  <a:srgbClr val="FFFFFF"/>
                </a:solidFill>
                <a:latin typeface="Calibri"/>
                <a:cs typeface="Calibri"/>
              </a:rPr>
              <a:t>магистратура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2891" y="1819655"/>
            <a:ext cx="9557385" cy="143573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ts val="2260"/>
              </a:lnSpc>
              <a:spcBef>
                <a:spcPts val="405"/>
              </a:spcBef>
            </a:pPr>
            <a:r>
              <a:rPr sz="2100" dirty="0">
                <a:solidFill>
                  <a:srgbClr val="10273A"/>
                </a:solidFill>
                <a:latin typeface="Calibri"/>
                <a:cs typeface="Calibri"/>
              </a:rPr>
              <a:t>Поступающий</a:t>
            </a:r>
            <a:r>
              <a:rPr sz="2100" spc="3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10273A"/>
                </a:solidFill>
                <a:latin typeface="Calibri"/>
                <a:cs typeface="Calibri"/>
              </a:rPr>
              <a:t>может</a:t>
            </a:r>
            <a:r>
              <a:rPr sz="2100" spc="2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10273A"/>
                </a:solidFill>
                <a:latin typeface="Calibri"/>
                <a:cs typeface="Calibri"/>
              </a:rPr>
              <a:t>одновременно</a:t>
            </a:r>
            <a:r>
              <a:rPr sz="2100" spc="3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10273A"/>
                </a:solidFill>
                <a:latin typeface="Calibri"/>
                <a:cs typeface="Calibri"/>
              </a:rPr>
              <a:t>участвовать</a:t>
            </a:r>
            <a:r>
              <a:rPr sz="2100" spc="2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10273A"/>
                </a:solidFill>
                <a:latin typeface="Calibri"/>
                <a:cs typeface="Calibri"/>
              </a:rPr>
              <a:t>в</a:t>
            </a:r>
            <a:r>
              <a:rPr sz="2100" spc="2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10273A"/>
                </a:solidFill>
                <a:latin typeface="Calibri"/>
                <a:cs typeface="Calibri"/>
              </a:rPr>
              <a:t>конкурсе</a:t>
            </a:r>
            <a:r>
              <a:rPr sz="2100" spc="5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10273A"/>
                </a:solidFill>
                <a:latin typeface="Calibri"/>
                <a:cs typeface="Calibri"/>
              </a:rPr>
              <a:t>не</a:t>
            </a:r>
            <a:r>
              <a:rPr sz="2100" spc="3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10273A"/>
                </a:solidFill>
                <a:latin typeface="Calibri"/>
                <a:cs typeface="Calibri"/>
              </a:rPr>
              <a:t>более</a:t>
            </a:r>
            <a:r>
              <a:rPr sz="2100" spc="2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10273A"/>
                </a:solidFill>
                <a:latin typeface="Calibri"/>
                <a:cs typeface="Calibri"/>
              </a:rPr>
              <a:t>чем</a:t>
            </a:r>
            <a:r>
              <a:rPr sz="2100" spc="6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10273A"/>
                </a:solidFill>
                <a:latin typeface="Calibri"/>
                <a:cs typeface="Calibri"/>
              </a:rPr>
              <a:t>в</a:t>
            </a:r>
            <a:r>
              <a:rPr sz="2100" spc="2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b="1" u="heavy" spc="5" dirty="0">
                <a:solidFill>
                  <a:srgbClr val="10273A"/>
                </a:solidFill>
                <a:uFill>
                  <a:solidFill>
                    <a:srgbClr val="10273A"/>
                  </a:solidFill>
                </a:uFill>
                <a:latin typeface="Calibri"/>
                <a:cs typeface="Calibri"/>
              </a:rPr>
              <a:t>5</a:t>
            </a:r>
            <a:r>
              <a:rPr sz="2100" b="1" spc="3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10273A"/>
                </a:solidFill>
                <a:latin typeface="Calibri"/>
                <a:cs typeface="Calibri"/>
              </a:rPr>
              <a:t>вузах </a:t>
            </a:r>
            <a:r>
              <a:rPr sz="2100" spc="-459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10273A"/>
                </a:solidFill>
                <a:latin typeface="Calibri"/>
                <a:cs typeface="Calibri"/>
              </a:rPr>
              <a:t>по</a:t>
            </a:r>
            <a:r>
              <a:rPr sz="2100" spc="-3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spc="-55" dirty="0">
                <a:solidFill>
                  <a:srgbClr val="10273A"/>
                </a:solidFill>
                <a:latin typeface="Calibri"/>
                <a:cs typeface="Calibri"/>
              </a:rPr>
              <a:t>РФ.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100" b="1" spc="-10" dirty="0">
                <a:solidFill>
                  <a:srgbClr val="10273A"/>
                </a:solidFill>
                <a:latin typeface="Calibri"/>
                <a:cs typeface="Calibri"/>
              </a:rPr>
              <a:t>Бакалавриат,</a:t>
            </a:r>
            <a:r>
              <a:rPr sz="2100" b="1" spc="-4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10273A"/>
                </a:solidFill>
                <a:latin typeface="Calibri"/>
                <a:cs typeface="Calibri"/>
              </a:rPr>
              <a:t>специалитет: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100" dirty="0">
                <a:solidFill>
                  <a:srgbClr val="10273A"/>
                </a:solidFill>
                <a:latin typeface="Calibri"/>
                <a:cs typeface="Calibri"/>
              </a:rPr>
              <a:t>-</a:t>
            </a:r>
            <a:r>
              <a:rPr sz="2100" spc="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10273A"/>
                </a:solidFill>
                <a:latin typeface="Calibri"/>
                <a:cs typeface="Calibri"/>
              </a:rPr>
              <a:t>не</a:t>
            </a:r>
            <a:r>
              <a:rPr sz="2100" spc="-1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10273A"/>
                </a:solidFill>
                <a:latin typeface="Calibri"/>
                <a:cs typeface="Calibri"/>
              </a:rPr>
              <a:t>более</a:t>
            </a:r>
            <a:r>
              <a:rPr sz="2100" spc="-1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10273A"/>
                </a:solidFill>
                <a:latin typeface="Calibri"/>
                <a:cs typeface="Calibri"/>
              </a:rPr>
              <a:t>чем</a:t>
            </a:r>
            <a:r>
              <a:rPr sz="2100" spc="2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10273A"/>
                </a:solidFill>
                <a:latin typeface="Calibri"/>
                <a:cs typeface="Calibri"/>
              </a:rPr>
              <a:t>по</a:t>
            </a:r>
            <a:r>
              <a:rPr sz="2100" spc="-3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b="1" u="heavy" spc="5" dirty="0">
                <a:solidFill>
                  <a:srgbClr val="10273A"/>
                </a:solidFill>
                <a:uFill>
                  <a:solidFill>
                    <a:srgbClr val="10273A"/>
                  </a:solidFill>
                </a:uFill>
                <a:latin typeface="Calibri"/>
                <a:cs typeface="Calibri"/>
              </a:rPr>
              <a:t>5</a:t>
            </a:r>
            <a:r>
              <a:rPr sz="2100" b="1" spc="-1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b="1" u="heavy" spc="-5" dirty="0">
                <a:solidFill>
                  <a:srgbClr val="10273A"/>
                </a:solidFill>
                <a:uFill>
                  <a:solidFill>
                    <a:srgbClr val="10273A"/>
                  </a:solidFill>
                </a:uFill>
                <a:latin typeface="Calibri"/>
                <a:cs typeface="Calibri"/>
              </a:rPr>
              <a:t>образовательным</a:t>
            </a:r>
            <a:r>
              <a:rPr sz="2100" b="1" u="heavy" spc="-40" dirty="0">
                <a:solidFill>
                  <a:srgbClr val="10273A"/>
                </a:solidFill>
                <a:uFill>
                  <a:solidFill>
                    <a:srgbClr val="10273A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solidFill>
                  <a:srgbClr val="10273A"/>
                </a:solidFill>
                <a:uFill>
                  <a:solidFill>
                    <a:srgbClr val="10273A"/>
                  </a:solidFill>
                </a:uFill>
                <a:latin typeface="Calibri"/>
                <a:cs typeface="Calibri"/>
              </a:rPr>
              <a:t>программам</a:t>
            </a:r>
            <a:r>
              <a:rPr sz="2100" b="1" spc="-1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10273A"/>
                </a:solidFill>
                <a:latin typeface="Calibri"/>
                <a:cs typeface="Calibri"/>
              </a:rPr>
              <a:t>в</a:t>
            </a:r>
            <a:r>
              <a:rPr sz="2100" spc="-2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10273A"/>
                </a:solidFill>
                <a:latin typeface="Calibri"/>
                <a:cs typeface="Calibri"/>
              </a:rPr>
              <a:t>головном</a:t>
            </a:r>
            <a:r>
              <a:rPr sz="2100" spc="1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10273A"/>
                </a:solidFill>
                <a:latin typeface="Calibri"/>
                <a:cs typeface="Calibri"/>
              </a:rPr>
              <a:t>вузе</a:t>
            </a:r>
            <a:r>
              <a:rPr sz="2100" spc="-1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spc="-25" dirty="0">
                <a:solidFill>
                  <a:srgbClr val="10273A"/>
                </a:solidFill>
                <a:latin typeface="Calibri"/>
                <a:cs typeface="Calibri"/>
              </a:rPr>
              <a:t>СВФУ;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2891" y="3307079"/>
            <a:ext cx="955738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59079" algn="l"/>
                <a:tab pos="701040" algn="l"/>
                <a:tab pos="1545590" algn="l"/>
                <a:tab pos="2145665" algn="l"/>
                <a:tab pos="2587625" algn="l"/>
                <a:tab pos="2889885" algn="l"/>
                <a:tab pos="5105400" algn="l"/>
                <a:tab pos="6720840" algn="l"/>
                <a:tab pos="7934325" algn="l"/>
                <a:tab pos="8223884" algn="l"/>
                <a:tab pos="9287510" algn="l"/>
              </a:tabLst>
            </a:pPr>
            <a:r>
              <a:rPr sz="2100" dirty="0">
                <a:solidFill>
                  <a:srgbClr val="10273A"/>
                </a:solidFill>
                <a:latin typeface="Calibri"/>
                <a:cs typeface="Calibri"/>
              </a:rPr>
              <a:t>-	н</a:t>
            </a:r>
            <a:r>
              <a:rPr sz="2100" spc="5" dirty="0">
                <a:solidFill>
                  <a:srgbClr val="10273A"/>
                </a:solidFill>
                <a:latin typeface="Calibri"/>
                <a:cs typeface="Calibri"/>
              </a:rPr>
              <a:t>е</a:t>
            </a:r>
            <a:r>
              <a:rPr sz="2100" dirty="0">
                <a:solidFill>
                  <a:srgbClr val="10273A"/>
                </a:solidFill>
                <a:latin typeface="Calibri"/>
                <a:cs typeface="Calibri"/>
              </a:rPr>
              <a:t>	</a:t>
            </a:r>
            <a:r>
              <a:rPr sz="2100" spc="5" dirty="0">
                <a:solidFill>
                  <a:srgbClr val="10273A"/>
                </a:solidFill>
                <a:latin typeface="Calibri"/>
                <a:cs typeface="Calibri"/>
              </a:rPr>
              <a:t>б</a:t>
            </a:r>
            <a:r>
              <a:rPr sz="2100" spc="-55" dirty="0">
                <a:solidFill>
                  <a:srgbClr val="10273A"/>
                </a:solidFill>
                <a:latin typeface="Calibri"/>
                <a:cs typeface="Calibri"/>
              </a:rPr>
              <a:t>о</a:t>
            </a:r>
            <a:r>
              <a:rPr sz="2100" spc="5" dirty="0">
                <a:solidFill>
                  <a:srgbClr val="10273A"/>
                </a:solidFill>
                <a:latin typeface="Calibri"/>
                <a:cs typeface="Calibri"/>
              </a:rPr>
              <a:t>л</a:t>
            </a:r>
            <a:r>
              <a:rPr sz="2100" spc="-15" dirty="0">
                <a:solidFill>
                  <a:srgbClr val="10273A"/>
                </a:solidFill>
                <a:latin typeface="Calibri"/>
                <a:cs typeface="Calibri"/>
              </a:rPr>
              <a:t>е</a:t>
            </a:r>
            <a:r>
              <a:rPr sz="2100" spc="5" dirty="0">
                <a:solidFill>
                  <a:srgbClr val="10273A"/>
                </a:solidFill>
                <a:latin typeface="Calibri"/>
                <a:cs typeface="Calibri"/>
              </a:rPr>
              <a:t>е</a:t>
            </a:r>
            <a:r>
              <a:rPr sz="2100" dirty="0">
                <a:solidFill>
                  <a:srgbClr val="10273A"/>
                </a:solidFill>
                <a:latin typeface="Calibri"/>
                <a:cs typeface="Calibri"/>
              </a:rPr>
              <a:t>	</a:t>
            </a:r>
            <a:r>
              <a:rPr sz="2100" spc="-5" dirty="0">
                <a:solidFill>
                  <a:srgbClr val="10273A"/>
                </a:solidFill>
                <a:latin typeface="Calibri"/>
                <a:cs typeface="Calibri"/>
              </a:rPr>
              <a:t>ч</a:t>
            </a:r>
            <a:r>
              <a:rPr sz="2100" spc="-15" dirty="0">
                <a:solidFill>
                  <a:srgbClr val="10273A"/>
                </a:solidFill>
                <a:latin typeface="Calibri"/>
                <a:cs typeface="Calibri"/>
              </a:rPr>
              <a:t>е</a:t>
            </a:r>
            <a:r>
              <a:rPr sz="2100" spc="5" dirty="0">
                <a:solidFill>
                  <a:srgbClr val="10273A"/>
                </a:solidFill>
                <a:latin typeface="Calibri"/>
                <a:cs typeface="Calibri"/>
              </a:rPr>
              <a:t>м</a:t>
            </a:r>
            <a:r>
              <a:rPr sz="2100" dirty="0">
                <a:solidFill>
                  <a:srgbClr val="10273A"/>
                </a:solidFill>
                <a:latin typeface="Calibri"/>
                <a:cs typeface="Calibri"/>
              </a:rPr>
              <a:t>	</a:t>
            </a:r>
            <a:r>
              <a:rPr sz="2100" spc="5" dirty="0">
                <a:solidFill>
                  <a:srgbClr val="10273A"/>
                </a:solidFill>
                <a:latin typeface="Calibri"/>
                <a:cs typeface="Calibri"/>
              </a:rPr>
              <a:t>по</a:t>
            </a:r>
            <a:r>
              <a:rPr sz="2100" dirty="0">
                <a:solidFill>
                  <a:srgbClr val="10273A"/>
                </a:solidFill>
                <a:latin typeface="Calibri"/>
                <a:cs typeface="Calibri"/>
              </a:rPr>
              <a:t>	</a:t>
            </a:r>
            <a:r>
              <a:rPr sz="2100" b="1" u="heavy" spc="5" dirty="0">
                <a:solidFill>
                  <a:srgbClr val="10273A"/>
                </a:solidFill>
                <a:uFill>
                  <a:solidFill>
                    <a:srgbClr val="10273A"/>
                  </a:solidFill>
                </a:uFill>
                <a:latin typeface="Calibri"/>
                <a:cs typeface="Calibri"/>
              </a:rPr>
              <a:t>3</a:t>
            </a:r>
            <a:r>
              <a:rPr sz="2100" b="1" dirty="0">
                <a:solidFill>
                  <a:srgbClr val="10273A"/>
                </a:solidFill>
                <a:latin typeface="Calibri"/>
                <a:cs typeface="Calibri"/>
              </a:rPr>
              <a:t>	</a:t>
            </a:r>
            <a:r>
              <a:rPr sz="2100" spc="-30" dirty="0">
                <a:solidFill>
                  <a:srgbClr val="10273A"/>
                </a:solidFill>
                <a:latin typeface="Calibri"/>
                <a:cs typeface="Calibri"/>
              </a:rPr>
              <a:t>о</a:t>
            </a:r>
            <a:r>
              <a:rPr sz="2100" spc="5" dirty="0">
                <a:solidFill>
                  <a:srgbClr val="10273A"/>
                </a:solidFill>
                <a:latin typeface="Calibri"/>
                <a:cs typeface="Calibri"/>
              </a:rPr>
              <a:t>б</a:t>
            </a:r>
            <a:r>
              <a:rPr sz="2100" spc="-5" dirty="0">
                <a:solidFill>
                  <a:srgbClr val="10273A"/>
                </a:solidFill>
                <a:latin typeface="Calibri"/>
                <a:cs typeface="Calibri"/>
              </a:rPr>
              <a:t>р</a:t>
            </a:r>
            <a:r>
              <a:rPr sz="2100" dirty="0">
                <a:solidFill>
                  <a:srgbClr val="10273A"/>
                </a:solidFill>
                <a:latin typeface="Calibri"/>
                <a:cs typeface="Calibri"/>
              </a:rPr>
              <a:t>а</a:t>
            </a:r>
            <a:r>
              <a:rPr sz="2100" spc="-5" dirty="0">
                <a:solidFill>
                  <a:srgbClr val="10273A"/>
                </a:solidFill>
                <a:latin typeface="Calibri"/>
                <a:cs typeface="Calibri"/>
              </a:rPr>
              <a:t>зо</a:t>
            </a:r>
            <a:r>
              <a:rPr sz="2100" dirty="0">
                <a:solidFill>
                  <a:srgbClr val="10273A"/>
                </a:solidFill>
                <a:latin typeface="Calibri"/>
                <a:cs typeface="Calibri"/>
              </a:rPr>
              <a:t>ва</a:t>
            </a:r>
            <a:r>
              <a:rPr sz="2100" spc="-30" dirty="0">
                <a:solidFill>
                  <a:srgbClr val="10273A"/>
                </a:solidFill>
                <a:latin typeface="Calibri"/>
                <a:cs typeface="Calibri"/>
              </a:rPr>
              <a:t>т</a:t>
            </a:r>
            <a:r>
              <a:rPr sz="2100" spc="-15" dirty="0">
                <a:solidFill>
                  <a:srgbClr val="10273A"/>
                </a:solidFill>
                <a:latin typeface="Calibri"/>
                <a:cs typeface="Calibri"/>
              </a:rPr>
              <a:t>е</a:t>
            </a:r>
            <a:r>
              <a:rPr sz="2100" spc="5" dirty="0">
                <a:solidFill>
                  <a:srgbClr val="10273A"/>
                </a:solidFill>
                <a:latin typeface="Calibri"/>
                <a:cs typeface="Calibri"/>
              </a:rPr>
              <a:t>л</a:t>
            </a:r>
            <a:r>
              <a:rPr sz="2100" spc="-5" dirty="0">
                <a:solidFill>
                  <a:srgbClr val="10273A"/>
                </a:solidFill>
                <a:latin typeface="Calibri"/>
                <a:cs typeface="Calibri"/>
              </a:rPr>
              <a:t>ь</a:t>
            </a:r>
            <a:r>
              <a:rPr sz="2100" spc="-25" dirty="0">
                <a:solidFill>
                  <a:srgbClr val="10273A"/>
                </a:solidFill>
                <a:latin typeface="Calibri"/>
                <a:cs typeface="Calibri"/>
              </a:rPr>
              <a:t>н</a:t>
            </a:r>
            <a:r>
              <a:rPr sz="2100" spc="10" dirty="0">
                <a:solidFill>
                  <a:srgbClr val="10273A"/>
                </a:solidFill>
                <a:latin typeface="Calibri"/>
                <a:cs typeface="Calibri"/>
              </a:rPr>
              <a:t>ы</a:t>
            </a:r>
            <a:r>
              <a:rPr sz="2100" spc="5" dirty="0">
                <a:solidFill>
                  <a:srgbClr val="10273A"/>
                </a:solidFill>
                <a:latin typeface="Calibri"/>
                <a:cs typeface="Calibri"/>
              </a:rPr>
              <a:t>м</a:t>
            </a:r>
            <a:r>
              <a:rPr sz="2100" dirty="0">
                <a:solidFill>
                  <a:srgbClr val="10273A"/>
                </a:solidFill>
                <a:latin typeface="Calibri"/>
                <a:cs typeface="Calibri"/>
              </a:rPr>
              <a:t>	</a:t>
            </a:r>
            <a:r>
              <a:rPr sz="2100" spc="5" dirty="0">
                <a:solidFill>
                  <a:srgbClr val="10273A"/>
                </a:solidFill>
                <a:latin typeface="Calibri"/>
                <a:cs typeface="Calibri"/>
              </a:rPr>
              <a:t>п</a:t>
            </a:r>
            <a:r>
              <a:rPr sz="2100" spc="-5" dirty="0">
                <a:solidFill>
                  <a:srgbClr val="10273A"/>
                </a:solidFill>
                <a:latin typeface="Calibri"/>
                <a:cs typeface="Calibri"/>
              </a:rPr>
              <a:t>ро</a:t>
            </a:r>
            <a:r>
              <a:rPr sz="2100" spc="-15" dirty="0">
                <a:solidFill>
                  <a:srgbClr val="10273A"/>
                </a:solidFill>
                <a:latin typeface="Calibri"/>
                <a:cs typeface="Calibri"/>
              </a:rPr>
              <a:t>г</a:t>
            </a:r>
            <a:r>
              <a:rPr sz="2100" spc="-5" dirty="0">
                <a:solidFill>
                  <a:srgbClr val="10273A"/>
                </a:solidFill>
                <a:latin typeface="Calibri"/>
                <a:cs typeface="Calibri"/>
              </a:rPr>
              <a:t>р</a:t>
            </a:r>
            <a:r>
              <a:rPr sz="2100" dirty="0">
                <a:solidFill>
                  <a:srgbClr val="10273A"/>
                </a:solidFill>
                <a:latin typeface="Calibri"/>
                <a:cs typeface="Calibri"/>
              </a:rPr>
              <a:t>а</a:t>
            </a:r>
            <a:r>
              <a:rPr sz="2100" spc="-10" dirty="0">
                <a:solidFill>
                  <a:srgbClr val="10273A"/>
                </a:solidFill>
                <a:latin typeface="Calibri"/>
                <a:cs typeface="Calibri"/>
              </a:rPr>
              <a:t>м</a:t>
            </a:r>
            <a:r>
              <a:rPr sz="2100" spc="15" dirty="0">
                <a:solidFill>
                  <a:srgbClr val="10273A"/>
                </a:solidFill>
                <a:latin typeface="Calibri"/>
                <a:cs typeface="Calibri"/>
              </a:rPr>
              <a:t>м</a:t>
            </a:r>
            <a:r>
              <a:rPr sz="2100" dirty="0">
                <a:solidFill>
                  <a:srgbClr val="10273A"/>
                </a:solidFill>
                <a:latin typeface="Calibri"/>
                <a:cs typeface="Calibri"/>
              </a:rPr>
              <a:t>а</a:t>
            </a:r>
            <a:r>
              <a:rPr sz="2100" spc="5" dirty="0">
                <a:solidFill>
                  <a:srgbClr val="10273A"/>
                </a:solidFill>
                <a:latin typeface="Calibri"/>
                <a:cs typeface="Calibri"/>
              </a:rPr>
              <a:t>м</a:t>
            </a:r>
            <a:r>
              <a:rPr sz="2100" dirty="0">
                <a:solidFill>
                  <a:srgbClr val="10273A"/>
                </a:solidFill>
                <a:latin typeface="Calibri"/>
                <a:cs typeface="Calibri"/>
              </a:rPr>
              <a:t>	</a:t>
            </a:r>
            <a:r>
              <a:rPr sz="2100" spc="-30" dirty="0">
                <a:solidFill>
                  <a:srgbClr val="10273A"/>
                </a:solidFill>
                <a:latin typeface="Calibri"/>
                <a:cs typeface="Calibri"/>
              </a:rPr>
              <a:t>о</a:t>
            </a:r>
            <a:r>
              <a:rPr sz="2100" spc="-100" dirty="0">
                <a:solidFill>
                  <a:srgbClr val="10273A"/>
                </a:solidFill>
                <a:latin typeface="Calibri"/>
                <a:cs typeface="Calibri"/>
              </a:rPr>
              <a:t>т</a:t>
            </a:r>
            <a:r>
              <a:rPr sz="2100" spc="-25" dirty="0">
                <a:solidFill>
                  <a:srgbClr val="10273A"/>
                </a:solidFill>
                <a:latin typeface="Calibri"/>
                <a:cs typeface="Calibri"/>
              </a:rPr>
              <a:t>д</a:t>
            </a:r>
            <a:r>
              <a:rPr sz="2100" spc="-15" dirty="0">
                <a:solidFill>
                  <a:srgbClr val="10273A"/>
                </a:solidFill>
                <a:latin typeface="Calibri"/>
                <a:cs typeface="Calibri"/>
              </a:rPr>
              <a:t>е</a:t>
            </a:r>
            <a:r>
              <a:rPr sz="2100" spc="5" dirty="0">
                <a:solidFill>
                  <a:srgbClr val="10273A"/>
                </a:solidFill>
                <a:latin typeface="Calibri"/>
                <a:cs typeface="Calibri"/>
              </a:rPr>
              <a:t>л</a:t>
            </a:r>
            <a:r>
              <a:rPr sz="2100" spc="-5" dirty="0">
                <a:solidFill>
                  <a:srgbClr val="10273A"/>
                </a:solidFill>
                <a:latin typeface="Calibri"/>
                <a:cs typeface="Calibri"/>
              </a:rPr>
              <a:t>ь</a:t>
            </a:r>
            <a:r>
              <a:rPr sz="2100" dirty="0">
                <a:solidFill>
                  <a:srgbClr val="10273A"/>
                </a:solidFill>
                <a:latin typeface="Calibri"/>
                <a:cs typeface="Calibri"/>
              </a:rPr>
              <a:t>н</a:t>
            </a:r>
            <a:r>
              <a:rPr sz="2100" spc="5" dirty="0">
                <a:solidFill>
                  <a:srgbClr val="10273A"/>
                </a:solidFill>
                <a:latin typeface="Calibri"/>
                <a:cs typeface="Calibri"/>
              </a:rPr>
              <a:t>о</a:t>
            </a:r>
            <a:r>
              <a:rPr sz="2100" dirty="0">
                <a:solidFill>
                  <a:srgbClr val="10273A"/>
                </a:solidFill>
                <a:latin typeface="Calibri"/>
                <a:cs typeface="Calibri"/>
              </a:rPr>
              <a:t>	</a:t>
            </a:r>
            <a:r>
              <a:rPr sz="2100" spc="5" dirty="0">
                <a:solidFill>
                  <a:srgbClr val="10273A"/>
                </a:solidFill>
                <a:latin typeface="Calibri"/>
                <a:cs typeface="Calibri"/>
              </a:rPr>
              <a:t>в</a:t>
            </a:r>
            <a:r>
              <a:rPr sz="2100" dirty="0">
                <a:solidFill>
                  <a:srgbClr val="10273A"/>
                </a:solidFill>
                <a:latin typeface="Calibri"/>
                <a:cs typeface="Calibri"/>
              </a:rPr>
              <a:t>	</a:t>
            </a:r>
            <a:r>
              <a:rPr sz="2100" spc="-15" dirty="0">
                <a:solidFill>
                  <a:srgbClr val="10273A"/>
                </a:solidFill>
                <a:latin typeface="Calibri"/>
                <a:cs typeface="Calibri"/>
              </a:rPr>
              <a:t>к</a:t>
            </a:r>
            <a:r>
              <a:rPr sz="2100" spc="-25" dirty="0">
                <a:solidFill>
                  <a:srgbClr val="10273A"/>
                </a:solidFill>
                <a:latin typeface="Calibri"/>
                <a:cs typeface="Calibri"/>
              </a:rPr>
              <a:t>а</a:t>
            </a:r>
            <a:r>
              <a:rPr sz="2100" spc="10" dirty="0">
                <a:solidFill>
                  <a:srgbClr val="10273A"/>
                </a:solidFill>
                <a:latin typeface="Calibri"/>
                <a:cs typeface="Calibri"/>
              </a:rPr>
              <a:t>ж</a:t>
            </a:r>
            <a:r>
              <a:rPr sz="2100" spc="-25" dirty="0">
                <a:solidFill>
                  <a:srgbClr val="10273A"/>
                </a:solidFill>
                <a:latin typeface="Calibri"/>
                <a:cs typeface="Calibri"/>
              </a:rPr>
              <a:t>д</a:t>
            </a:r>
            <a:r>
              <a:rPr sz="2100" spc="-5" dirty="0">
                <a:solidFill>
                  <a:srgbClr val="10273A"/>
                </a:solidFill>
                <a:latin typeface="Calibri"/>
                <a:cs typeface="Calibri"/>
              </a:rPr>
              <a:t>о</a:t>
            </a:r>
            <a:r>
              <a:rPr sz="2100" spc="5" dirty="0">
                <a:solidFill>
                  <a:srgbClr val="10273A"/>
                </a:solidFill>
                <a:latin typeface="Calibri"/>
                <a:cs typeface="Calibri"/>
              </a:rPr>
              <a:t>м</a:t>
            </a:r>
            <a:r>
              <a:rPr sz="2100" dirty="0">
                <a:solidFill>
                  <a:srgbClr val="10273A"/>
                </a:solidFill>
                <a:latin typeface="Calibri"/>
                <a:cs typeface="Calibri"/>
              </a:rPr>
              <a:t>	</a:t>
            </a:r>
            <a:r>
              <a:rPr sz="2100" spc="-10" dirty="0">
                <a:solidFill>
                  <a:srgbClr val="10273A"/>
                </a:solidFill>
                <a:latin typeface="Calibri"/>
                <a:cs typeface="Calibri"/>
              </a:rPr>
              <a:t>и</a:t>
            </a:r>
            <a:r>
              <a:rPr sz="2100" spc="5" dirty="0">
                <a:solidFill>
                  <a:srgbClr val="10273A"/>
                </a:solidFill>
                <a:latin typeface="Calibri"/>
                <a:cs typeface="Calibri"/>
              </a:rPr>
              <a:t>з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2891" y="3477158"/>
            <a:ext cx="9556750" cy="1652504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2100" spc="5" dirty="0">
                <a:solidFill>
                  <a:srgbClr val="10273A"/>
                </a:solidFill>
                <a:latin typeface="Calibri"/>
                <a:cs typeface="Calibri"/>
              </a:rPr>
              <a:t>филиалов</a:t>
            </a:r>
            <a:r>
              <a:rPr sz="2100" spc="-8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spc="-55" dirty="0">
                <a:solidFill>
                  <a:srgbClr val="10273A"/>
                </a:solidFill>
                <a:latin typeface="Calibri"/>
                <a:cs typeface="Calibri"/>
              </a:rPr>
              <a:t>СВФУ.</a:t>
            </a:r>
            <a:endParaRPr sz="2100" dirty="0">
              <a:latin typeface="Calibri"/>
              <a:cs typeface="Calibri"/>
            </a:endParaRPr>
          </a:p>
          <a:p>
            <a:pPr marL="12700" marR="5080" algn="just">
              <a:lnSpc>
                <a:spcPct val="90600"/>
              </a:lnSpc>
              <a:spcBef>
                <a:spcPts val="920"/>
              </a:spcBef>
            </a:pPr>
            <a:r>
              <a:rPr sz="1550" i="1" spc="10" dirty="0">
                <a:solidFill>
                  <a:srgbClr val="10273A"/>
                </a:solidFill>
                <a:latin typeface="Calibri"/>
                <a:cs typeface="Calibri"/>
              </a:rPr>
              <a:t>Максимальное </a:t>
            </a:r>
            <a:r>
              <a:rPr sz="1550" i="1" spc="5" dirty="0">
                <a:solidFill>
                  <a:srgbClr val="10273A"/>
                </a:solidFill>
                <a:latin typeface="Calibri"/>
                <a:cs typeface="Calibri"/>
              </a:rPr>
              <a:t>количество </a:t>
            </a:r>
            <a:r>
              <a:rPr sz="1550" i="1" spc="10" dirty="0">
                <a:solidFill>
                  <a:srgbClr val="10273A"/>
                </a:solidFill>
                <a:latin typeface="Calibri"/>
                <a:cs typeface="Calibri"/>
              </a:rPr>
              <a:t>специальностей </a:t>
            </a:r>
            <a:r>
              <a:rPr sz="1550" i="1" spc="15" dirty="0">
                <a:solidFill>
                  <a:srgbClr val="10273A"/>
                </a:solidFill>
                <a:latin typeface="Calibri"/>
                <a:cs typeface="Calibri"/>
              </a:rPr>
              <a:t>и </a:t>
            </a:r>
            <a:r>
              <a:rPr sz="1550" i="1" spc="10" dirty="0">
                <a:solidFill>
                  <a:srgbClr val="10273A"/>
                </a:solidFill>
                <a:latin typeface="Calibri"/>
                <a:cs typeface="Calibri"/>
              </a:rPr>
              <a:t>(или) направлений подготовки, по </a:t>
            </a:r>
            <a:r>
              <a:rPr sz="1550" i="1" spc="15" dirty="0">
                <a:solidFill>
                  <a:srgbClr val="10273A"/>
                </a:solidFill>
                <a:latin typeface="Calibri"/>
                <a:cs typeface="Calibri"/>
              </a:rPr>
              <a:t>которым </a:t>
            </a:r>
            <a:r>
              <a:rPr sz="1550" i="1" spc="10" dirty="0">
                <a:solidFill>
                  <a:srgbClr val="10273A"/>
                </a:solidFill>
                <a:latin typeface="Calibri"/>
                <a:cs typeface="Calibri"/>
              </a:rPr>
              <a:t>поступающий </a:t>
            </a:r>
            <a:r>
              <a:rPr sz="1550" i="1" spc="1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1550" i="1" spc="10" dirty="0">
                <a:solidFill>
                  <a:srgbClr val="10273A"/>
                </a:solidFill>
                <a:latin typeface="Calibri"/>
                <a:cs typeface="Calibri"/>
              </a:rPr>
              <a:t>вправе</a:t>
            </a:r>
            <a:r>
              <a:rPr sz="1550" i="1" spc="7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1550" i="1" spc="10" dirty="0">
                <a:solidFill>
                  <a:srgbClr val="10273A"/>
                </a:solidFill>
                <a:latin typeface="Calibri"/>
                <a:cs typeface="Calibri"/>
              </a:rPr>
              <a:t>одновременно</a:t>
            </a:r>
            <a:r>
              <a:rPr sz="1550" i="1" spc="4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1550" i="1" spc="10" dirty="0">
                <a:solidFill>
                  <a:srgbClr val="10273A"/>
                </a:solidFill>
                <a:latin typeface="Calibri"/>
                <a:cs typeface="Calibri"/>
              </a:rPr>
              <a:t>участвовать</a:t>
            </a:r>
            <a:r>
              <a:rPr sz="1550" i="1" spc="7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1550" i="1" spc="15" dirty="0">
                <a:solidFill>
                  <a:srgbClr val="10273A"/>
                </a:solidFill>
                <a:latin typeface="Calibri"/>
                <a:cs typeface="Calibri"/>
              </a:rPr>
              <a:t>в</a:t>
            </a:r>
            <a:r>
              <a:rPr sz="1550" i="1" spc="7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1550" i="1" spc="5" dirty="0">
                <a:solidFill>
                  <a:srgbClr val="10273A"/>
                </a:solidFill>
                <a:latin typeface="Calibri"/>
                <a:cs typeface="Calibri"/>
              </a:rPr>
              <a:t>конкурсе</a:t>
            </a:r>
            <a:r>
              <a:rPr sz="1550" i="1" spc="7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1550" i="1" spc="10" dirty="0">
                <a:solidFill>
                  <a:srgbClr val="10273A"/>
                </a:solidFill>
                <a:latin typeface="Calibri"/>
                <a:cs typeface="Calibri"/>
              </a:rPr>
              <a:t>по</a:t>
            </a:r>
            <a:r>
              <a:rPr sz="1550" i="1" spc="7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1550" i="1" spc="10" dirty="0">
                <a:solidFill>
                  <a:srgbClr val="10273A"/>
                </a:solidFill>
                <a:latin typeface="Calibri"/>
                <a:cs typeface="Calibri"/>
              </a:rPr>
              <a:t>программам</a:t>
            </a:r>
            <a:r>
              <a:rPr sz="1550" i="1" spc="7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1550" i="1" spc="10" dirty="0">
                <a:solidFill>
                  <a:srgbClr val="10273A"/>
                </a:solidFill>
                <a:latin typeface="Calibri"/>
                <a:cs typeface="Calibri"/>
              </a:rPr>
              <a:t>бакалавриата</a:t>
            </a:r>
            <a:r>
              <a:rPr sz="1550" i="1" spc="6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1550" i="1" spc="15" dirty="0">
                <a:solidFill>
                  <a:srgbClr val="10273A"/>
                </a:solidFill>
                <a:latin typeface="Calibri"/>
                <a:cs typeface="Calibri"/>
              </a:rPr>
              <a:t>и</a:t>
            </a:r>
            <a:r>
              <a:rPr sz="1550" i="1" spc="6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1550" i="1" spc="10" dirty="0">
                <a:solidFill>
                  <a:srgbClr val="10273A"/>
                </a:solidFill>
                <a:latin typeface="Calibri"/>
                <a:cs typeface="Calibri"/>
              </a:rPr>
              <a:t>программам</a:t>
            </a:r>
            <a:r>
              <a:rPr sz="1550" i="1" spc="7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1550" i="1" spc="10" dirty="0">
                <a:solidFill>
                  <a:srgbClr val="10273A"/>
                </a:solidFill>
                <a:latin typeface="Calibri"/>
                <a:cs typeface="Calibri"/>
              </a:rPr>
              <a:t>специалитета </a:t>
            </a:r>
            <a:r>
              <a:rPr sz="1550" i="1" spc="-34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1550" i="1" spc="15" dirty="0">
                <a:solidFill>
                  <a:srgbClr val="10273A"/>
                </a:solidFill>
                <a:latin typeface="Calibri"/>
                <a:cs typeface="Calibri"/>
              </a:rPr>
              <a:t>в</a:t>
            </a:r>
            <a:r>
              <a:rPr sz="1550" i="1" spc="1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1550" i="1" spc="-10" dirty="0">
                <a:solidFill>
                  <a:srgbClr val="10273A"/>
                </a:solidFill>
                <a:latin typeface="Calibri"/>
                <a:cs typeface="Calibri"/>
              </a:rPr>
              <a:t>СВФУ,</a:t>
            </a:r>
            <a:r>
              <a:rPr sz="1550" i="1" spc="-3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1550" i="1" spc="10" dirty="0">
                <a:solidFill>
                  <a:srgbClr val="10273A"/>
                </a:solidFill>
                <a:latin typeface="Calibri"/>
                <a:cs typeface="Calibri"/>
              </a:rPr>
              <a:t>составляет</a:t>
            </a:r>
            <a:r>
              <a:rPr sz="1550" i="1" spc="-2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1550" b="1" i="1" u="sng" dirty="0">
                <a:solidFill>
                  <a:srgbClr val="10273A"/>
                </a:solidFill>
                <a:uFill>
                  <a:solidFill>
                    <a:srgbClr val="10273A"/>
                  </a:solidFill>
                </a:uFill>
                <a:latin typeface="Calibri"/>
                <a:cs typeface="Calibri"/>
              </a:rPr>
              <a:t>10</a:t>
            </a:r>
            <a:r>
              <a:rPr sz="1750" i="1" dirty="0">
                <a:solidFill>
                  <a:srgbClr val="10273A"/>
                </a:solidFill>
                <a:latin typeface="Calibri"/>
                <a:cs typeface="Calibri"/>
              </a:rPr>
              <a:t>.</a:t>
            </a: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100" b="1" dirty="0" err="1" smtClean="0">
                <a:solidFill>
                  <a:srgbClr val="10273A"/>
                </a:solidFill>
                <a:latin typeface="Calibri"/>
                <a:cs typeface="Calibri"/>
              </a:rPr>
              <a:t>Магистратура</a:t>
            </a:r>
            <a:r>
              <a:rPr sz="2100" b="1" spc="-10" dirty="0" smtClean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10273A"/>
                </a:solidFill>
                <a:latin typeface="Calibri"/>
                <a:cs typeface="Calibri"/>
              </a:rPr>
              <a:t>–</a:t>
            </a:r>
            <a:r>
              <a:rPr sz="2100" spc="-1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10273A"/>
                </a:solidFill>
                <a:latin typeface="Calibri"/>
                <a:cs typeface="Calibri"/>
              </a:rPr>
              <a:t>не</a:t>
            </a:r>
            <a:r>
              <a:rPr sz="2100" spc="1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10273A"/>
                </a:solidFill>
                <a:latin typeface="Calibri"/>
                <a:cs typeface="Calibri"/>
              </a:rPr>
              <a:t>более</a:t>
            </a:r>
            <a:r>
              <a:rPr sz="2100" spc="-1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10273A"/>
                </a:solidFill>
                <a:latin typeface="Calibri"/>
                <a:cs typeface="Calibri"/>
              </a:rPr>
              <a:t>чем</a:t>
            </a:r>
            <a:r>
              <a:rPr sz="2100" spc="-1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10273A"/>
                </a:solidFill>
                <a:latin typeface="Calibri"/>
                <a:cs typeface="Calibri"/>
              </a:rPr>
              <a:t>по</a:t>
            </a:r>
            <a:r>
              <a:rPr sz="2100" spc="-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b="1" u="heavy" spc="5" dirty="0">
                <a:solidFill>
                  <a:srgbClr val="10273A"/>
                </a:solidFill>
                <a:uFill>
                  <a:solidFill>
                    <a:srgbClr val="10273A"/>
                  </a:solidFill>
                </a:uFill>
                <a:latin typeface="Calibri"/>
                <a:cs typeface="Calibri"/>
              </a:rPr>
              <a:t>3</a:t>
            </a:r>
            <a:r>
              <a:rPr sz="2100" b="1" spc="-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10273A"/>
                </a:solidFill>
                <a:latin typeface="Calibri"/>
                <a:cs typeface="Calibri"/>
              </a:rPr>
              <a:t>образовательным</a:t>
            </a:r>
            <a:r>
              <a:rPr sz="2100" spc="-5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dirty="0" err="1">
                <a:solidFill>
                  <a:srgbClr val="10273A"/>
                </a:solidFill>
                <a:latin typeface="Calibri"/>
                <a:cs typeface="Calibri"/>
              </a:rPr>
              <a:t>программам</a:t>
            </a:r>
            <a:r>
              <a:rPr sz="2100" dirty="0" smtClean="0">
                <a:solidFill>
                  <a:srgbClr val="10273A"/>
                </a:solidFill>
                <a:latin typeface="Calibri"/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425" y="1157809"/>
            <a:ext cx="7108190" cy="114490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ts val="4180"/>
              </a:lnSpc>
              <a:spcBef>
                <a:spcPts val="620"/>
              </a:spcBef>
            </a:pPr>
            <a:r>
              <a:rPr b="0" spc="5" dirty="0">
                <a:latin typeface="Calibri"/>
                <a:cs typeface="Calibri"/>
              </a:rPr>
              <a:t>Сроки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проведения</a:t>
            </a:r>
            <a:r>
              <a:rPr b="0" spc="-9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вступительных </a:t>
            </a:r>
            <a:r>
              <a:rPr b="0" spc="-8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испытаний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458782"/>
              </p:ext>
            </p:extLst>
          </p:nvPr>
        </p:nvGraphicFramePr>
        <p:xfrm>
          <a:off x="1993899" y="2302714"/>
          <a:ext cx="6828716" cy="3336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0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0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5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0273A"/>
                      </a:solidFill>
                      <a:prstDash val="soli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>
                      <a:solidFill>
                        <a:srgbClr val="10273A"/>
                      </a:solidFill>
                      <a:prstDash val="soli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170180" marR="138430" indent="-30480">
                        <a:lnSpc>
                          <a:spcPct val="15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spc="-2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spc="1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ав</a:t>
                      </a:r>
                      <a:r>
                        <a:rPr sz="1400" b="1" spc="-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b="1" spc="-1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spc="-4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,  </a:t>
                      </a:r>
                      <a:r>
                        <a:rPr sz="1400" b="1" spc="-1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специалитет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>
                      <a:solidFill>
                        <a:srgbClr val="10273A"/>
                      </a:solidFill>
                      <a:prstDash val="solid"/>
                    </a:lnT>
                    <a:lnB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400" b="1" u="none" spc="-5" dirty="0">
                          <a:solidFill>
                            <a:srgbClr val="10273A"/>
                          </a:solidFill>
                          <a:uFill>
                            <a:solidFill>
                              <a:srgbClr val="10273A"/>
                            </a:solidFill>
                          </a:uFill>
                          <a:latin typeface="Calibri"/>
                          <a:cs typeface="Calibri"/>
                        </a:rPr>
                        <a:t>Магистратура</a:t>
                      </a:r>
                      <a:endParaRPr sz="1400" u="none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10273A"/>
                      </a:solidFill>
                      <a:prstDash val="soli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>
                      <a:solidFill>
                        <a:srgbClr val="10273A"/>
                      </a:solidFill>
                      <a:prstDash val="soli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7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b="1" spc="-2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бюджетные места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10273A"/>
                      </a:solidFill>
                      <a:prstDash val="soli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>
                      <a:solidFill>
                        <a:srgbClr val="10273A"/>
                      </a:solidFill>
                      <a:prstDash val="soli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 marL="454025" marR="182880" indent="-268605">
                        <a:lnSpc>
                          <a:spcPct val="150000"/>
                        </a:lnSpc>
                        <a:spcBef>
                          <a:spcPts val="85"/>
                        </a:spcBef>
                      </a:pPr>
                      <a:r>
                        <a:rPr sz="1400" spc="-1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16 </a:t>
                      </a:r>
                      <a:r>
                        <a:rPr sz="1400" spc="-1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июля </a:t>
                      </a:r>
                      <a:r>
                        <a:rPr sz="1400" spc="-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1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29 </a:t>
                      </a:r>
                      <a:r>
                        <a:rPr sz="1400" spc="-30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июля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 marL="411480" marR="140335" indent="-268605">
                        <a:lnSpc>
                          <a:spcPct val="150000"/>
                        </a:lnSpc>
                        <a:spcBef>
                          <a:spcPts val="85"/>
                        </a:spcBef>
                      </a:pPr>
                      <a:r>
                        <a:rPr sz="1400" spc="-1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400" spc="-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 августа</a:t>
                      </a:r>
                      <a:r>
                        <a:rPr sz="1400" spc="-3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20 </a:t>
                      </a:r>
                      <a:r>
                        <a:rPr sz="1400" spc="-30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августа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10273A"/>
                      </a:solidFill>
                      <a:prstDash val="soli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>
                      <a:solidFill>
                        <a:srgbClr val="10273A"/>
                      </a:solidFill>
                      <a:prstDash val="soli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58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b="1" spc="-2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платные</a:t>
                      </a:r>
                      <a:r>
                        <a:rPr sz="1400" b="1" spc="-3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места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10273A"/>
                      </a:solidFill>
                      <a:prstDash val="soli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>
                      <a:solidFill>
                        <a:srgbClr val="10273A"/>
                      </a:solidFill>
                      <a:prstDash val="soli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 marL="182245" marR="181610" algn="ctr">
                        <a:lnSpc>
                          <a:spcPct val="150000"/>
                        </a:lnSpc>
                        <a:spcBef>
                          <a:spcPts val="400"/>
                        </a:spcBef>
                      </a:pPr>
                      <a:r>
                        <a:rPr sz="1400" spc="-1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16 </a:t>
                      </a:r>
                      <a:r>
                        <a:rPr sz="1400" spc="-1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июля </a:t>
                      </a:r>
                      <a:r>
                        <a:rPr sz="1400" spc="-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1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не </a:t>
                      </a:r>
                      <a:r>
                        <a:rPr sz="1400" spc="-30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позднее </a:t>
                      </a:r>
                      <a:r>
                        <a:rPr sz="1400" spc="-1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22 </a:t>
                      </a:r>
                      <a:r>
                        <a:rPr sz="1400" spc="-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октября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139065" algn="ctr">
                        <a:lnSpc>
                          <a:spcPct val="150000"/>
                        </a:lnSpc>
                        <a:spcBef>
                          <a:spcPts val="400"/>
                        </a:spcBef>
                      </a:pPr>
                      <a:r>
                        <a:rPr sz="1400" spc="-1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40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августа</a:t>
                      </a:r>
                      <a:r>
                        <a:rPr sz="1400" spc="-3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не </a:t>
                      </a:r>
                      <a:r>
                        <a:rPr sz="1400" spc="-30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позднее</a:t>
                      </a:r>
                      <a:r>
                        <a:rPr sz="1400" spc="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22 </a:t>
                      </a:r>
                      <a:r>
                        <a:rPr sz="1400" spc="-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октября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10273A"/>
                      </a:solidFill>
                      <a:prstDash val="soli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>
                      <a:solidFill>
                        <a:srgbClr val="10273A"/>
                      </a:solidFill>
                      <a:prstDash val="soli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670304" y="771651"/>
            <a:ext cx="5276596" cy="270587"/>
          </a:xfrm>
          <a:prstGeom prst="rect">
            <a:avLst/>
          </a:prstGeom>
          <a:solidFill>
            <a:srgbClr val="C45910"/>
          </a:solidFill>
        </p:spPr>
        <p:txBody>
          <a:bodyPr vert="horz" wrap="square" lIns="0" tIns="3175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250"/>
              </a:spcBef>
            </a:pPr>
            <a:r>
              <a:rPr sz="1550" b="1" spc="165" dirty="0" err="1" smtClean="0">
                <a:solidFill>
                  <a:srgbClr val="FFFFFF"/>
                </a:solidFill>
                <a:latin typeface="Calibri"/>
                <a:cs typeface="Calibri"/>
              </a:rPr>
              <a:t>бакалавриат</a:t>
            </a:r>
            <a:r>
              <a:rPr sz="1550" b="1" spc="16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550" b="1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165" dirty="0">
                <a:solidFill>
                  <a:srgbClr val="FFFFFF"/>
                </a:solidFill>
                <a:latin typeface="Calibri"/>
                <a:cs typeface="Calibri"/>
              </a:rPr>
              <a:t>специалитет,</a:t>
            </a:r>
            <a:r>
              <a:rPr sz="1550" b="1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165" dirty="0" err="1" smtClean="0">
                <a:solidFill>
                  <a:srgbClr val="FFFFFF"/>
                </a:solidFill>
                <a:latin typeface="Calibri"/>
                <a:cs typeface="Calibri"/>
              </a:rPr>
              <a:t>магистратура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64971" y="5755116"/>
            <a:ext cx="2143125" cy="603885"/>
          </a:xfrm>
          <a:prstGeom prst="rect">
            <a:avLst/>
          </a:prstGeom>
          <a:solidFill>
            <a:srgbClr val="C45910"/>
          </a:solidFill>
        </p:spPr>
        <p:txBody>
          <a:bodyPr vert="horz" wrap="square" lIns="0" tIns="17208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355"/>
              </a:spcBef>
            </a:pPr>
            <a:r>
              <a:rPr sz="1550" b="1" i="1" spc="15" dirty="0">
                <a:solidFill>
                  <a:srgbClr val="FFFFFF"/>
                </a:solidFill>
                <a:latin typeface="Calibri"/>
                <a:cs typeface="Calibri"/>
              </a:rPr>
              <a:t>Расписание</a:t>
            </a:r>
            <a:r>
              <a:rPr sz="1550" b="1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i="1" spc="2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550" b="1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i="1" spc="15" dirty="0">
                <a:solidFill>
                  <a:srgbClr val="FFFFFF"/>
                </a:solidFill>
                <a:latin typeface="Calibri"/>
                <a:cs typeface="Calibri"/>
              </a:rPr>
              <a:t>сайте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375900" cy="1184940"/>
          </a:xfrm>
        </p:spPr>
        <p:txBody>
          <a:bodyPr/>
          <a:lstStyle/>
          <a:p>
            <a:pPr algn="ctr"/>
            <a:r>
              <a:rPr lang="ru-RU" dirty="0"/>
              <a:t>Расписание вступительных </a:t>
            </a:r>
            <a:r>
              <a:rPr lang="ru-RU" dirty="0" smtClean="0"/>
              <a:t>испытаний на </a:t>
            </a:r>
            <a:r>
              <a:rPr lang="ru-RU" dirty="0"/>
              <a:t>прием 2021/22 уч. г.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754498"/>
              </p:ext>
            </p:extLst>
          </p:nvPr>
        </p:nvGraphicFramePr>
        <p:xfrm>
          <a:off x="927100" y="1720850"/>
          <a:ext cx="8839199" cy="353004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22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4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0416124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235589980"/>
                    </a:ext>
                  </a:extLst>
                </a:gridCol>
                <a:gridCol w="1447799">
                  <a:extLst>
                    <a:ext uri="{9D8B030D-6E8A-4147-A177-3AD203B41FA5}">
                      <a16:colId xmlns:a16="http://schemas.microsoft.com/office/drawing/2014/main" val="3806117832"/>
                    </a:ext>
                  </a:extLst>
                </a:gridCol>
              </a:tblGrid>
              <a:tr h="109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№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Наименование направления подготовки (специальности)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Вступительное испытание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Дата, время экзамена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Дата, время резервного дня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Платформа проведения экзамена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11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Бакалавриат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7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Социальная работа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(Психосоциальная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 работа с населением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)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Собеседование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основам социальной работы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21.08.21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10:00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22.07.21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10:00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23.07.21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24.07.21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26.07.21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ZOOM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(Всего прошли 92 абитуриента)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875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375900" cy="1184940"/>
          </a:xfrm>
        </p:spPr>
        <p:txBody>
          <a:bodyPr/>
          <a:lstStyle/>
          <a:p>
            <a:pPr algn="ctr"/>
            <a:r>
              <a:rPr lang="ru-RU" dirty="0"/>
              <a:t>Расписание вступительных </a:t>
            </a:r>
            <a:r>
              <a:rPr lang="ru-RU" dirty="0" smtClean="0"/>
              <a:t>испытаний на </a:t>
            </a:r>
            <a:r>
              <a:rPr lang="ru-RU" dirty="0"/>
              <a:t>прием 2021/22 уч. г.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036986"/>
              </p:ext>
            </p:extLst>
          </p:nvPr>
        </p:nvGraphicFramePr>
        <p:xfrm>
          <a:off x="927100" y="1720850"/>
          <a:ext cx="9220200" cy="541020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44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6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5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9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2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54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9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направления подготовки (специальности)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Вступительное испытание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Дата, время консультации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Дата, время экзамена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Дата, время резервного дня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Платформа проведения экзамена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11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Магистратура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7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Социальная работа (Социальная и психологическая помощь семье)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Междисциплинарный экзамен профильной направленности	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11.08.21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10:00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12.08.21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13.08.21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10:00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ZOOM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(очно</a:t>
                      </a:r>
                      <a:r>
                        <a:rPr lang="ru-RU" sz="1400" baseline="0" dirty="0" smtClean="0">
                          <a:effectLst/>
                        </a:rPr>
                        <a:t> – 17;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</a:rPr>
                        <a:t>заочно – 23)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6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Психолого-педагогическое образование (Психология и педагогика образования одаренных детей)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Междисциплинарный экзамен профильной направленности	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11.08.21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13:00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12.08.21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13:00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13.08.21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13:00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ZOOM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(всего – 19)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620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9052" y="1934464"/>
            <a:ext cx="7577455" cy="610424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200"/>
              </a:spcBef>
            </a:pPr>
            <a:r>
              <a:rPr sz="1900" spc="5" dirty="0" err="1" smtClean="0">
                <a:solidFill>
                  <a:srgbClr val="10273A"/>
                </a:solidFill>
                <a:latin typeface="Calibri"/>
                <a:cs typeface="Calibri"/>
              </a:rPr>
              <a:t>Зачисление</a:t>
            </a:r>
            <a:r>
              <a:rPr sz="1900" spc="50" dirty="0" smtClean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1900" spc="10" dirty="0">
                <a:solidFill>
                  <a:srgbClr val="10273A"/>
                </a:solidFill>
                <a:latin typeface="Calibri"/>
                <a:cs typeface="Calibri"/>
              </a:rPr>
              <a:t>на </a:t>
            </a:r>
            <a:r>
              <a:rPr sz="1900" spc="5" dirty="0">
                <a:solidFill>
                  <a:srgbClr val="10273A"/>
                </a:solidFill>
                <a:latin typeface="Calibri"/>
                <a:cs typeface="Calibri"/>
              </a:rPr>
              <a:t>основании</a:t>
            </a:r>
            <a:endParaRPr sz="1900" dirty="0">
              <a:latin typeface="Calibri"/>
              <a:cs typeface="Calibri"/>
            </a:endParaRPr>
          </a:p>
          <a:p>
            <a:pPr marR="3175" algn="ctr">
              <a:lnSpc>
                <a:spcPct val="100000"/>
              </a:lnSpc>
              <a:spcBef>
                <a:spcPts val="45"/>
              </a:spcBef>
            </a:pPr>
            <a:r>
              <a:rPr sz="1900" b="1" spc="5" dirty="0">
                <a:solidFill>
                  <a:srgbClr val="10273A"/>
                </a:solidFill>
                <a:latin typeface="Calibri"/>
                <a:cs typeface="Calibri"/>
              </a:rPr>
              <a:t>заявления</a:t>
            </a:r>
            <a:r>
              <a:rPr sz="1900" b="1" spc="3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1900" b="1" spc="10" dirty="0">
                <a:solidFill>
                  <a:srgbClr val="10273A"/>
                </a:solidFill>
                <a:latin typeface="Calibri"/>
                <a:cs typeface="Calibri"/>
              </a:rPr>
              <a:t>о</a:t>
            </a:r>
            <a:r>
              <a:rPr sz="1900" b="1" spc="2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10273A"/>
                </a:solidFill>
                <a:latin typeface="Calibri"/>
                <a:cs typeface="Calibri"/>
              </a:rPr>
              <a:t>согласии</a:t>
            </a:r>
            <a:r>
              <a:rPr sz="1900" b="1" spc="6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1900" b="1" spc="10" dirty="0">
                <a:solidFill>
                  <a:srgbClr val="10273A"/>
                </a:solidFill>
                <a:latin typeface="Calibri"/>
                <a:cs typeface="Calibri"/>
              </a:rPr>
              <a:t>на </a:t>
            </a:r>
            <a:r>
              <a:rPr sz="1900" b="1" spc="5" dirty="0">
                <a:solidFill>
                  <a:srgbClr val="10273A"/>
                </a:solidFill>
                <a:latin typeface="Calibri"/>
                <a:cs typeface="Calibri"/>
              </a:rPr>
              <a:t>зачисление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9052" y="2680970"/>
            <a:ext cx="7577455" cy="37846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702310">
              <a:lnSpc>
                <a:spcPct val="100000"/>
              </a:lnSpc>
              <a:spcBef>
                <a:spcPts val="170"/>
              </a:spcBef>
            </a:pPr>
            <a:r>
              <a:rPr sz="1900" spc="5" dirty="0">
                <a:solidFill>
                  <a:srgbClr val="10273A"/>
                </a:solidFill>
                <a:latin typeface="Calibri"/>
                <a:cs typeface="Calibri"/>
              </a:rPr>
              <a:t>Поступающий</a:t>
            </a:r>
            <a:r>
              <a:rPr sz="1900" spc="4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10273A"/>
                </a:solidFill>
                <a:latin typeface="Calibri"/>
                <a:cs typeface="Calibri"/>
              </a:rPr>
              <a:t>обязуется</a:t>
            </a:r>
            <a:r>
              <a:rPr sz="2100" b="1" spc="-6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1900" spc="5" dirty="0">
                <a:solidFill>
                  <a:srgbClr val="10273A"/>
                </a:solidFill>
                <a:latin typeface="Calibri"/>
                <a:cs typeface="Calibri"/>
              </a:rPr>
              <a:t>в</a:t>
            </a:r>
            <a:r>
              <a:rPr sz="190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1900" spc="5" dirty="0">
                <a:solidFill>
                  <a:srgbClr val="10273A"/>
                </a:solidFill>
                <a:latin typeface="Calibri"/>
                <a:cs typeface="Calibri"/>
              </a:rPr>
              <a:t>течение</a:t>
            </a:r>
            <a:r>
              <a:rPr sz="1900" spc="6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0273A"/>
                </a:solidFill>
                <a:latin typeface="Calibri"/>
                <a:cs typeface="Calibri"/>
              </a:rPr>
              <a:t>первого</a:t>
            </a:r>
            <a:r>
              <a:rPr sz="1900" spc="2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10273A"/>
                </a:solidFill>
                <a:latin typeface="Calibri"/>
                <a:cs typeface="Calibri"/>
              </a:rPr>
              <a:t>года</a:t>
            </a:r>
            <a:r>
              <a:rPr sz="1900" spc="2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1900" spc="5" dirty="0">
                <a:solidFill>
                  <a:srgbClr val="10273A"/>
                </a:solidFill>
                <a:latin typeface="Calibri"/>
                <a:cs typeface="Calibri"/>
              </a:rPr>
              <a:t>обучения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3300" y="967997"/>
            <a:ext cx="5685790" cy="8832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2800" dirty="0">
                <a:latin typeface="Calibri"/>
                <a:cs typeface="Calibri"/>
              </a:rPr>
              <a:t>Зачисление</a:t>
            </a:r>
            <a:r>
              <a:rPr sz="2800" spc="1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на</a:t>
            </a:r>
            <a:r>
              <a:rPr sz="2800" spc="1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основании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заявления о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согласии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на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зачисление</a:t>
            </a:r>
          </a:p>
        </p:txBody>
      </p:sp>
      <p:sp>
        <p:nvSpPr>
          <p:cNvPr id="5" name="object 5"/>
          <p:cNvSpPr/>
          <p:nvPr/>
        </p:nvSpPr>
        <p:spPr>
          <a:xfrm>
            <a:off x="1557527" y="3432555"/>
            <a:ext cx="7580630" cy="381000"/>
          </a:xfrm>
          <a:custGeom>
            <a:avLst/>
            <a:gdLst/>
            <a:ahLst/>
            <a:cxnLst/>
            <a:rect l="l" t="t" r="r" b="b"/>
            <a:pathLst>
              <a:path w="7580630" h="381000">
                <a:moveTo>
                  <a:pt x="3047" y="0"/>
                </a:moveTo>
                <a:lnTo>
                  <a:pt x="0" y="3048"/>
                </a:lnTo>
                <a:lnTo>
                  <a:pt x="0" y="381000"/>
                </a:lnTo>
                <a:lnTo>
                  <a:pt x="7580376" y="381000"/>
                </a:lnTo>
                <a:lnTo>
                  <a:pt x="7580376" y="377952"/>
                </a:lnTo>
                <a:lnTo>
                  <a:pt x="3047" y="377952"/>
                </a:lnTo>
                <a:lnTo>
                  <a:pt x="3047" y="0"/>
                </a:lnTo>
                <a:close/>
              </a:path>
              <a:path w="7580630" h="381000">
                <a:moveTo>
                  <a:pt x="7580376" y="0"/>
                </a:moveTo>
                <a:lnTo>
                  <a:pt x="7577328" y="0"/>
                </a:lnTo>
                <a:lnTo>
                  <a:pt x="7577328" y="377952"/>
                </a:lnTo>
                <a:lnTo>
                  <a:pt x="7580376" y="377952"/>
                </a:lnTo>
                <a:lnTo>
                  <a:pt x="7580376" y="0"/>
                </a:lnTo>
                <a:close/>
              </a:path>
              <a:path w="7580630" h="381000">
                <a:moveTo>
                  <a:pt x="3047" y="0"/>
                </a:moveTo>
                <a:lnTo>
                  <a:pt x="0" y="0"/>
                </a:lnTo>
                <a:lnTo>
                  <a:pt x="0" y="3048"/>
                </a:lnTo>
                <a:lnTo>
                  <a:pt x="3047" y="0"/>
                </a:lnTo>
                <a:close/>
              </a:path>
              <a:path w="7580630" h="381000">
                <a:moveTo>
                  <a:pt x="7577328" y="0"/>
                </a:moveTo>
                <a:lnTo>
                  <a:pt x="3047" y="0"/>
                </a:lnTo>
                <a:lnTo>
                  <a:pt x="3047" y="3048"/>
                </a:lnTo>
                <a:lnTo>
                  <a:pt x="7577328" y="3048"/>
                </a:lnTo>
                <a:lnTo>
                  <a:pt x="75773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83354" y="3447288"/>
            <a:ext cx="371792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b="1" dirty="0">
                <a:solidFill>
                  <a:srgbClr val="10273A"/>
                </a:solidFill>
                <a:latin typeface="Arial"/>
                <a:cs typeface="Arial"/>
              </a:rPr>
              <a:t>пройти</a:t>
            </a:r>
            <a:r>
              <a:rPr sz="1900" b="1" spc="60" dirty="0">
                <a:solidFill>
                  <a:srgbClr val="10273A"/>
                </a:solidFill>
                <a:latin typeface="Arial"/>
                <a:cs typeface="Arial"/>
              </a:rPr>
              <a:t> </a:t>
            </a:r>
            <a:r>
              <a:rPr sz="1900" b="1" spc="5" dirty="0">
                <a:solidFill>
                  <a:srgbClr val="10273A"/>
                </a:solidFill>
                <a:latin typeface="Arial"/>
                <a:cs typeface="Arial"/>
              </a:rPr>
              <a:t>медицинские</a:t>
            </a:r>
            <a:r>
              <a:rPr sz="1900" b="1" spc="75" dirty="0">
                <a:solidFill>
                  <a:srgbClr val="10273A"/>
                </a:solidFill>
                <a:latin typeface="Arial"/>
                <a:cs typeface="Arial"/>
              </a:rPr>
              <a:t> </a:t>
            </a:r>
            <a:r>
              <a:rPr sz="1900" b="1" spc="-15" dirty="0">
                <a:solidFill>
                  <a:srgbClr val="10273A"/>
                </a:solidFill>
                <a:latin typeface="Arial"/>
                <a:cs typeface="Arial"/>
              </a:rPr>
              <a:t>осмотры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59052" y="3059429"/>
            <a:ext cx="7577455" cy="37782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644525">
              <a:lnSpc>
                <a:spcPct val="100000"/>
              </a:lnSpc>
              <a:spcBef>
                <a:spcPts val="220"/>
              </a:spcBef>
            </a:pPr>
            <a:r>
              <a:rPr sz="1900" b="1" dirty="0">
                <a:solidFill>
                  <a:srgbClr val="10273A"/>
                </a:solidFill>
                <a:latin typeface="Arial"/>
                <a:cs typeface="Arial"/>
              </a:rPr>
              <a:t>предоставить</a:t>
            </a:r>
            <a:r>
              <a:rPr sz="1900" b="1" spc="110" dirty="0">
                <a:solidFill>
                  <a:srgbClr val="10273A"/>
                </a:solidFill>
                <a:latin typeface="Arial"/>
                <a:cs typeface="Arial"/>
              </a:rPr>
              <a:t> </a:t>
            </a:r>
            <a:r>
              <a:rPr sz="1900" b="1" spc="5" dirty="0">
                <a:solidFill>
                  <a:srgbClr val="10273A"/>
                </a:solidFill>
                <a:latin typeface="Arial"/>
                <a:cs typeface="Arial"/>
              </a:rPr>
              <a:t>оригинал</a:t>
            </a:r>
            <a:r>
              <a:rPr sz="1900" b="1" spc="70" dirty="0">
                <a:solidFill>
                  <a:srgbClr val="10273A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10273A"/>
                </a:solidFill>
                <a:latin typeface="Arial"/>
                <a:cs typeface="Arial"/>
              </a:rPr>
              <a:t>документа</a:t>
            </a:r>
            <a:r>
              <a:rPr sz="1900" b="1" spc="130" dirty="0">
                <a:solidFill>
                  <a:srgbClr val="10273A"/>
                </a:solidFill>
                <a:latin typeface="Arial"/>
                <a:cs typeface="Arial"/>
              </a:rPr>
              <a:t> </a:t>
            </a:r>
            <a:r>
              <a:rPr sz="1900" b="1" spc="10" dirty="0">
                <a:solidFill>
                  <a:srgbClr val="10273A"/>
                </a:solidFill>
                <a:latin typeface="Arial"/>
                <a:cs typeface="Arial"/>
              </a:rPr>
              <a:t>об</a:t>
            </a:r>
            <a:r>
              <a:rPr sz="1900" b="1" spc="5" dirty="0">
                <a:solidFill>
                  <a:srgbClr val="10273A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10273A"/>
                </a:solidFill>
                <a:latin typeface="Arial"/>
                <a:cs typeface="Arial"/>
              </a:rPr>
              <a:t>образовании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9700" y="614228"/>
            <a:ext cx="4896991" cy="270587"/>
          </a:xfrm>
          <a:prstGeom prst="rect">
            <a:avLst/>
          </a:prstGeom>
          <a:solidFill>
            <a:srgbClr val="C45910"/>
          </a:solidFill>
        </p:spPr>
        <p:txBody>
          <a:bodyPr vert="horz" wrap="square" lIns="0" tIns="3175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250"/>
              </a:spcBef>
            </a:pPr>
            <a:r>
              <a:rPr sz="1550" b="1" spc="165" dirty="0">
                <a:solidFill>
                  <a:srgbClr val="FFFFFF"/>
                </a:solidFill>
                <a:latin typeface="Calibri"/>
                <a:cs typeface="Calibri"/>
              </a:rPr>
              <a:t>Бакалавриат,</a:t>
            </a:r>
            <a:r>
              <a:rPr sz="1550" b="1" spc="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165" dirty="0">
                <a:solidFill>
                  <a:srgbClr val="FFFFFF"/>
                </a:solidFill>
                <a:latin typeface="Calibri"/>
                <a:cs typeface="Calibri"/>
              </a:rPr>
              <a:t>специалитет,</a:t>
            </a:r>
            <a:r>
              <a:rPr sz="1550" b="1" spc="3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165" dirty="0" err="1" smtClean="0">
                <a:solidFill>
                  <a:srgbClr val="FFFFFF"/>
                </a:solidFill>
                <a:latin typeface="Calibri"/>
                <a:cs typeface="Calibri"/>
              </a:rPr>
              <a:t>магистратура</a:t>
            </a:r>
            <a:r>
              <a:rPr sz="1550" b="1" spc="38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9052" y="3821176"/>
            <a:ext cx="7577455" cy="67373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202565" marR="205104" indent="170180">
              <a:lnSpc>
                <a:spcPts val="2260"/>
              </a:lnSpc>
              <a:spcBef>
                <a:spcPts val="365"/>
              </a:spcBef>
            </a:pPr>
            <a:r>
              <a:rPr sz="1900" b="1" dirty="0">
                <a:solidFill>
                  <a:srgbClr val="10273A"/>
                </a:solidFill>
                <a:latin typeface="Arial"/>
                <a:cs typeface="Arial"/>
              </a:rPr>
              <a:t>предоставить</a:t>
            </a:r>
            <a:r>
              <a:rPr sz="1900" b="1" spc="114" dirty="0">
                <a:solidFill>
                  <a:srgbClr val="10273A"/>
                </a:solidFill>
                <a:latin typeface="Arial"/>
                <a:cs typeface="Arial"/>
              </a:rPr>
              <a:t> </a:t>
            </a:r>
            <a:r>
              <a:rPr sz="1900" b="1" spc="5" dirty="0">
                <a:solidFill>
                  <a:srgbClr val="10273A"/>
                </a:solidFill>
                <a:latin typeface="Arial"/>
                <a:cs typeface="Arial"/>
              </a:rPr>
              <a:t>оригинал</a:t>
            </a:r>
            <a:r>
              <a:rPr sz="1900" b="1" spc="75" dirty="0">
                <a:solidFill>
                  <a:srgbClr val="10273A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10273A"/>
                </a:solidFill>
                <a:latin typeface="Arial"/>
                <a:cs typeface="Arial"/>
              </a:rPr>
              <a:t>договора</a:t>
            </a:r>
            <a:r>
              <a:rPr sz="1900" b="1" spc="65" dirty="0">
                <a:solidFill>
                  <a:srgbClr val="10273A"/>
                </a:solidFill>
                <a:latin typeface="Arial"/>
                <a:cs typeface="Arial"/>
              </a:rPr>
              <a:t> </a:t>
            </a:r>
            <a:r>
              <a:rPr sz="1900" b="1" spc="10" dirty="0">
                <a:solidFill>
                  <a:srgbClr val="10273A"/>
                </a:solidFill>
                <a:latin typeface="Arial"/>
                <a:cs typeface="Arial"/>
              </a:rPr>
              <a:t>о</a:t>
            </a:r>
            <a:r>
              <a:rPr sz="1900" b="1" spc="25" dirty="0">
                <a:solidFill>
                  <a:srgbClr val="10273A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10273A"/>
                </a:solidFill>
                <a:latin typeface="Arial"/>
                <a:cs typeface="Arial"/>
              </a:rPr>
              <a:t>целевом</a:t>
            </a:r>
            <a:r>
              <a:rPr sz="1900" b="1" spc="65" dirty="0">
                <a:solidFill>
                  <a:srgbClr val="10273A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10273A"/>
                </a:solidFill>
                <a:latin typeface="Arial"/>
                <a:cs typeface="Arial"/>
              </a:rPr>
              <a:t>обучении</a:t>
            </a:r>
            <a:r>
              <a:rPr sz="1900" b="1" spc="140" dirty="0">
                <a:solidFill>
                  <a:srgbClr val="10273A"/>
                </a:solidFill>
                <a:latin typeface="Arial"/>
                <a:cs typeface="Arial"/>
              </a:rPr>
              <a:t> </a:t>
            </a:r>
            <a:r>
              <a:rPr sz="1900" b="1" spc="5" dirty="0">
                <a:solidFill>
                  <a:srgbClr val="10273A"/>
                </a:solidFill>
                <a:latin typeface="Arial"/>
                <a:cs typeface="Arial"/>
              </a:rPr>
              <a:t>/ </a:t>
            </a:r>
            <a:r>
              <a:rPr sz="1900" b="1" spc="10" dirty="0">
                <a:solidFill>
                  <a:srgbClr val="10273A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10273A"/>
                </a:solidFill>
                <a:latin typeface="Arial"/>
                <a:cs typeface="Arial"/>
              </a:rPr>
              <a:t>заверенной</a:t>
            </a:r>
            <a:r>
              <a:rPr sz="1900" b="1" spc="90" dirty="0">
                <a:solidFill>
                  <a:srgbClr val="10273A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10273A"/>
                </a:solidFill>
                <a:latin typeface="Arial"/>
                <a:cs typeface="Arial"/>
              </a:rPr>
              <a:t>копии</a:t>
            </a:r>
            <a:r>
              <a:rPr sz="1900" b="1" spc="45" dirty="0">
                <a:solidFill>
                  <a:srgbClr val="10273A"/>
                </a:solidFill>
                <a:latin typeface="Arial"/>
                <a:cs typeface="Arial"/>
              </a:rPr>
              <a:t> </a:t>
            </a:r>
            <a:r>
              <a:rPr sz="1900" b="1" spc="5" dirty="0">
                <a:solidFill>
                  <a:srgbClr val="10273A"/>
                </a:solidFill>
                <a:latin typeface="Arial"/>
                <a:cs typeface="Arial"/>
              </a:rPr>
              <a:t>(при</a:t>
            </a:r>
            <a:r>
              <a:rPr sz="1900" b="1" spc="20" dirty="0">
                <a:solidFill>
                  <a:srgbClr val="10273A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10273A"/>
                </a:solidFill>
                <a:latin typeface="Arial"/>
                <a:cs typeface="Arial"/>
              </a:rPr>
              <a:t>поступлении</a:t>
            </a:r>
            <a:r>
              <a:rPr sz="1900" b="1" spc="120" dirty="0">
                <a:solidFill>
                  <a:srgbClr val="10273A"/>
                </a:solidFill>
                <a:latin typeface="Arial"/>
                <a:cs typeface="Arial"/>
              </a:rPr>
              <a:t> </a:t>
            </a:r>
            <a:r>
              <a:rPr sz="1900" b="1" spc="5" dirty="0">
                <a:solidFill>
                  <a:srgbClr val="10273A"/>
                </a:solidFill>
                <a:latin typeface="Arial"/>
                <a:cs typeface="Arial"/>
              </a:rPr>
              <a:t>на</a:t>
            </a:r>
            <a:r>
              <a:rPr sz="1900" b="1" spc="35" dirty="0">
                <a:solidFill>
                  <a:srgbClr val="10273A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10273A"/>
                </a:solidFill>
                <a:latin typeface="Arial"/>
                <a:cs typeface="Arial"/>
              </a:rPr>
              <a:t>целевое</a:t>
            </a:r>
            <a:r>
              <a:rPr sz="1900" b="1" spc="85" dirty="0">
                <a:solidFill>
                  <a:srgbClr val="10273A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10273A"/>
                </a:solidFill>
                <a:latin typeface="Arial"/>
                <a:cs typeface="Arial"/>
              </a:rPr>
              <a:t>обучение)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0500" y="1060882"/>
            <a:ext cx="2519045" cy="6146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Calibri"/>
                <a:cs typeface="Calibri"/>
              </a:rPr>
              <a:t>Зачисление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434630"/>
              </p:ext>
            </p:extLst>
          </p:nvPr>
        </p:nvGraphicFramePr>
        <p:xfrm>
          <a:off x="1231900" y="1675562"/>
          <a:ext cx="7924801" cy="5460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0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7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8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0273A"/>
                      </a:solidFill>
                      <a:prstDash val="soli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>
                      <a:solidFill>
                        <a:srgbClr val="10273A"/>
                      </a:solidFill>
                      <a:prstDash val="soli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104775" indent="-30480">
                        <a:lnSpc>
                          <a:spcPct val="115700"/>
                        </a:lnSpc>
                        <a:spcBef>
                          <a:spcPts val="735"/>
                        </a:spcBef>
                      </a:pPr>
                      <a:r>
                        <a:rPr sz="1400" b="1" spc="-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Б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а</a:t>
                      </a:r>
                      <a:r>
                        <a:rPr sz="1400" b="1" spc="-2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к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а</a:t>
                      </a:r>
                      <a:r>
                        <a:rPr sz="1400" b="1" spc="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л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ав</a:t>
                      </a:r>
                      <a:r>
                        <a:rPr sz="1400" b="1" spc="-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р</a:t>
                      </a:r>
                      <a:r>
                        <a:rPr sz="1400" b="1" spc="-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и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а</a:t>
                      </a:r>
                      <a:r>
                        <a:rPr sz="1400" b="1" spc="-4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т</a:t>
                      </a:r>
                      <a:r>
                        <a:rPr sz="1400" b="1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,  </a:t>
                      </a:r>
                      <a:r>
                        <a:rPr sz="1400" b="1" spc="-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специалитет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93345" marB="0">
                    <a:lnL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>
                      <a:solidFill>
                        <a:srgbClr val="10273A"/>
                      </a:solidFill>
                      <a:prstDash val="solid"/>
                    </a:lnT>
                    <a:lnB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Магистратура</a:t>
                      </a:r>
                      <a:endParaRPr sz="1400">
                        <a:latin typeface="+mn-lt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10273A"/>
                      </a:solidFill>
                      <a:prstDash val="soli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>
                      <a:solidFill>
                        <a:srgbClr val="10273A"/>
                      </a:solidFill>
                      <a:prstDash val="soli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26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Формирование</a:t>
                      </a:r>
                      <a:r>
                        <a:rPr sz="1400" b="1" spc="4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списков</a:t>
                      </a:r>
                      <a:r>
                        <a:rPr sz="1400" b="1" spc="3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поступающих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10273A"/>
                      </a:solidFill>
                      <a:prstDash val="soli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>
                      <a:solidFill>
                        <a:srgbClr val="10273A"/>
                      </a:solidFill>
                      <a:prstDash val="soli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00" spc="-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2</a:t>
                      </a:r>
                      <a:r>
                        <a:rPr sz="1400" spc="-3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августа</a:t>
                      </a:r>
                      <a:endParaRPr sz="1400">
                        <a:latin typeface="+mn-lt"/>
                        <a:cs typeface="Calibri"/>
                      </a:endParaRPr>
                    </a:p>
                  </a:txBody>
                  <a:tcPr marL="0" marR="0" marT="81280" marB="0">
                    <a:lnL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00" spc="-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23</a:t>
                      </a:r>
                      <a:r>
                        <a:rPr sz="1400" spc="-1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августа</a:t>
                      </a:r>
                      <a:endParaRPr sz="1400">
                        <a:latin typeface="+mn-lt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10273A"/>
                      </a:solidFill>
                      <a:prstDash val="soli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>
                      <a:solidFill>
                        <a:srgbClr val="10273A"/>
                      </a:solidFill>
                      <a:prstDash val="soli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3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b="1" spc="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Завершение</a:t>
                      </a:r>
                      <a:r>
                        <a:rPr sz="1400" b="1" spc="-3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приема</a:t>
                      </a:r>
                      <a:r>
                        <a:rPr sz="1400" b="1" spc="3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заявлений</a:t>
                      </a:r>
                      <a:r>
                        <a:rPr sz="1400" b="1" spc="-2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о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  <a:p>
                      <a:pPr marL="73025" marR="67310" indent="1905" algn="ctr">
                        <a:lnSpc>
                          <a:spcPct val="117200"/>
                        </a:lnSpc>
                        <a:spcBef>
                          <a:spcPts val="15"/>
                        </a:spcBef>
                      </a:pPr>
                      <a:r>
                        <a:rPr sz="1400" b="1" spc="-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согласии</a:t>
                      </a:r>
                      <a:r>
                        <a:rPr sz="1400" b="1" spc="5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на</a:t>
                      </a:r>
                      <a:r>
                        <a:rPr sz="1400" b="1" spc="-1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зачисление</a:t>
                      </a:r>
                      <a:r>
                        <a:rPr sz="1400" b="1" spc="2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от</a:t>
                      </a:r>
                      <a:r>
                        <a:rPr sz="1400" b="1" spc="-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2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лиц, </a:t>
                      </a:r>
                      <a:r>
                        <a:rPr sz="1400" b="1" spc="2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поступающих</a:t>
                      </a:r>
                      <a:r>
                        <a:rPr sz="1400" b="1" spc="6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без</a:t>
                      </a:r>
                      <a:r>
                        <a:rPr sz="1400" b="1" spc="-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вступительных </a:t>
                      </a:r>
                      <a:r>
                        <a:rPr sz="1400" b="1" spc="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испытаний,</a:t>
                      </a:r>
                      <a:r>
                        <a:rPr sz="1400" b="1" spc="4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в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рамках</a:t>
                      </a:r>
                      <a:r>
                        <a:rPr sz="1400" b="1" spc="2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особой</a:t>
                      </a:r>
                      <a:r>
                        <a:rPr sz="1400" b="1" spc="2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и</a:t>
                      </a:r>
                      <a:r>
                        <a:rPr sz="1400" b="1" spc="-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целевой </a:t>
                      </a:r>
                      <a:r>
                        <a:rPr sz="1400" b="1" spc="-254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квот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10273A"/>
                      </a:solidFill>
                      <a:prstDash val="soli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>
                      <a:solidFill>
                        <a:srgbClr val="10273A"/>
                      </a:solidFill>
                      <a:prstDash val="soli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4</a:t>
                      </a:r>
                      <a:r>
                        <a:rPr sz="1400" spc="-3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августа</a:t>
                      </a:r>
                      <a:endParaRPr sz="14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 marL="133985" marR="131445" indent="635" algn="ctr">
                        <a:lnSpc>
                          <a:spcPct val="115199"/>
                        </a:lnSpc>
                        <a:spcBef>
                          <a:spcPts val="145"/>
                        </a:spcBef>
                      </a:pPr>
                      <a:r>
                        <a:rPr sz="1400" spc="-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18</a:t>
                      </a:r>
                      <a:r>
                        <a:rPr sz="1400" spc="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ч.</a:t>
                      </a:r>
                      <a:r>
                        <a:rPr sz="1400" spc="-1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00</a:t>
                      </a:r>
                      <a:r>
                        <a:rPr sz="1400" spc="-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мин. </a:t>
                      </a:r>
                      <a:r>
                        <a:rPr sz="1400" spc="-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(по</a:t>
                      </a:r>
                      <a:r>
                        <a:rPr sz="1400" spc="-4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местному </a:t>
                      </a:r>
                      <a:r>
                        <a:rPr sz="1400" spc="-30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времени)</a:t>
                      </a:r>
                      <a:r>
                        <a:rPr sz="1400" spc="2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23 </a:t>
                      </a:r>
                      <a:r>
                        <a:rPr sz="1400" spc="-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августа</a:t>
                      </a:r>
                      <a:endParaRPr sz="1400">
                        <a:latin typeface="+mn-lt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10273A"/>
                      </a:solidFill>
                      <a:prstDash val="soli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>
                      <a:solidFill>
                        <a:srgbClr val="10273A"/>
                      </a:solidFill>
                      <a:prstDash val="soli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928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b="1" spc="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Зачисление</a:t>
                      </a:r>
                      <a:r>
                        <a:rPr sz="1400" b="1" spc="-2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без</a:t>
                      </a:r>
                      <a:r>
                        <a:rPr sz="1400" b="1" spc="-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вступительных</a:t>
                      </a:r>
                      <a:endParaRPr sz="1400">
                        <a:latin typeface="+mn-lt"/>
                        <a:cs typeface="Calibri"/>
                      </a:endParaRPr>
                    </a:p>
                    <a:p>
                      <a:pPr marL="63500" marR="57785" algn="ctr">
                        <a:lnSpc>
                          <a:spcPct val="116700"/>
                        </a:lnSpc>
                        <a:spcBef>
                          <a:spcPts val="25"/>
                        </a:spcBef>
                      </a:pP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испытаний,</a:t>
                      </a:r>
                      <a:r>
                        <a:rPr sz="1400" b="1" spc="5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на</a:t>
                      </a:r>
                      <a:r>
                        <a:rPr sz="1400" b="1" spc="-2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места</a:t>
                      </a:r>
                      <a:r>
                        <a:rPr sz="1400" b="1" spc="3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в</a:t>
                      </a:r>
                      <a:r>
                        <a:rPr sz="1400" b="1" spc="-2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рамках</a:t>
                      </a:r>
                      <a:r>
                        <a:rPr sz="1400" b="1" spc="2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особой</a:t>
                      </a:r>
                      <a:r>
                        <a:rPr sz="1400" b="1" spc="4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и </a:t>
                      </a:r>
                      <a:r>
                        <a:rPr sz="1400" b="1" spc="-254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целевой</a:t>
                      </a:r>
                      <a:r>
                        <a:rPr sz="1400" b="1" spc="-2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квот</a:t>
                      </a:r>
                      <a:endParaRPr sz="1400">
                        <a:latin typeface="+mn-lt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10273A"/>
                      </a:solidFill>
                      <a:prstDash val="soli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>
                      <a:solidFill>
                        <a:srgbClr val="10273A"/>
                      </a:solidFill>
                      <a:prstDash val="soli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6</a:t>
                      </a:r>
                      <a:r>
                        <a:rPr sz="1400" spc="-3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августа</a:t>
                      </a:r>
                      <a:endParaRPr sz="140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24</a:t>
                      </a:r>
                      <a:r>
                        <a:rPr sz="1400" spc="-1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августа</a:t>
                      </a:r>
                      <a:endParaRPr sz="140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10273A"/>
                      </a:solidFill>
                      <a:prstDash val="soli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>
                      <a:solidFill>
                        <a:srgbClr val="10273A"/>
                      </a:solidFill>
                      <a:prstDash val="soli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5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Times New Roman"/>
                      </a:endParaRPr>
                    </a:p>
                    <a:p>
                      <a:pPr marL="231140" marR="223520" indent="-2540" algn="ctr">
                        <a:lnSpc>
                          <a:spcPct val="117500"/>
                        </a:lnSpc>
                        <a:spcBef>
                          <a:spcPts val="720"/>
                        </a:spcBef>
                      </a:pPr>
                      <a:r>
                        <a:rPr sz="1400" b="1" spc="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Завершение 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приема заявлений </a:t>
                      </a:r>
                      <a:r>
                        <a:rPr sz="1400" b="1" spc="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о </a:t>
                      </a:r>
                      <a:r>
                        <a:rPr sz="1400" b="1" spc="1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согласии</a:t>
                      </a:r>
                      <a:r>
                        <a:rPr sz="1400" b="1" spc="5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на</a:t>
                      </a:r>
                      <a:r>
                        <a:rPr sz="1400" b="1" spc="-1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зачисление</a:t>
                      </a:r>
                      <a:r>
                        <a:rPr sz="1400" b="1" spc="2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от</a:t>
                      </a:r>
                      <a:r>
                        <a:rPr sz="1400" b="1" spc="-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2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лиц, </a:t>
                      </a:r>
                      <a:r>
                        <a:rPr sz="1400" b="1" spc="2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поступающих</a:t>
                      </a:r>
                      <a:r>
                        <a:rPr sz="1400" b="1" spc="6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по</a:t>
                      </a:r>
                      <a:r>
                        <a:rPr sz="1400" b="1" spc="-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общему</a:t>
                      </a:r>
                      <a:r>
                        <a:rPr sz="1400" b="1" spc="-2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конкурсу</a:t>
                      </a:r>
                      <a:endParaRPr sz="14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10273A"/>
                      </a:solidFill>
                      <a:prstDash val="soli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>
                      <a:solidFill>
                        <a:srgbClr val="10273A"/>
                      </a:solidFill>
                      <a:prstDash val="soli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11</a:t>
                      </a:r>
                      <a:r>
                        <a:rPr sz="1400" spc="-1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августа</a:t>
                      </a:r>
                      <a:endParaRPr sz="14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 marL="133985" marR="131445" indent="635" algn="ctr">
                        <a:lnSpc>
                          <a:spcPct val="115199"/>
                        </a:lnSpc>
                        <a:spcBef>
                          <a:spcPts val="745"/>
                        </a:spcBef>
                      </a:pPr>
                      <a:r>
                        <a:rPr sz="1400" spc="-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18</a:t>
                      </a:r>
                      <a:r>
                        <a:rPr sz="1400" spc="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ч.</a:t>
                      </a:r>
                      <a:r>
                        <a:rPr sz="1400" spc="-1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00</a:t>
                      </a:r>
                      <a:r>
                        <a:rPr sz="1400" spc="-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мин. </a:t>
                      </a:r>
                      <a:r>
                        <a:rPr sz="1400" spc="-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(по</a:t>
                      </a:r>
                      <a:r>
                        <a:rPr sz="1400" spc="-4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местному </a:t>
                      </a:r>
                      <a:r>
                        <a:rPr sz="1400" spc="-30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времени)</a:t>
                      </a:r>
                      <a:r>
                        <a:rPr sz="1400" spc="2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25 </a:t>
                      </a:r>
                      <a:r>
                        <a:rPr sz="1400" spc="-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августа</a:t>
                      </a:r>
                      <a:endParaRPr sz="1400">
                        <a:latin typeface="+mn-lt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10273A"/>
                      </a:solidFill>
                      <a:prstDash val="soli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>
                      <a:solidFill>
                        <a:srgbClr val="10273A"/>
                      </a:solidFill>
                      <a:prstDash val="soli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5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400" b="1" spc="1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Зачисление</a:t>
                      </a:r>
                      <a:r>
                        <a:rPr sz="1400" b="1" spc="-1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по</a:t>
                      </a:r>
                      <a:r>
                        <a:rPr sz="1400" b="1" spc="2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общему</a:t>
                      </a:r>
                      <a:r>
                        <a:rPr sz="1400" b="1" spc="-2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конкурсу</a:t>
                      </a:r>
                      <a:endParaRPr sz="1400">
                        <a:latin typeface="+mn-lt"/>
                        <a:cs typeface="Calibri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10273A"/>
                      </a:solidFill>
                      <a:prstDash val="soli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>
                      <a:solidFill>
                        <a:srgbClr val="10273A"/>
                      </a:solidFill>
                      <a:prstDash val="soli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17</a:t>
                      </a:r>
                      <a:r>
                        <a:rPr sz="1400" b="1" spc="-2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1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августа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67945" marB="0">
                    <a:lnL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spc="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26</a:t>
                      </a:r>
                      <a:r>
                        <a:rPr sz="1400" b="1" spc="-20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15" dirty="0">
                          <a:solidFill>
                            <a:srgbClr val="10273A"/>
                          </a:solidFill>
                          <a:latin typeface="+mn-lt"/>
                          <a:cs typeface="Calibri"/>
                        </a:rPr>
                        <a:t>августа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10273A"/>
                      </a:solidFill>
                      <a:prstDash val="soli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>
                      <a:solidFill>
                        <a:srgbClr val="10273A"/>
                      </a:solidFill>
                      <a:prstDash val="soli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142744" y="771651"/>
            <a:ext cx="5185156" cy="270587"/>
          </a:xfrm>
          <a:prstGeom prst="rect">
            <a:avLst/>
          </a:prstGeom>
          <a:solidFill>
            <a:srgbClr val="C45910"/>
          </a:solidFill>
        </p:spPr>
        <p:txBody>
          <a:bodyPr vert="horz" wrap="square" lIns="0" tIns="3175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250"/>
              </a:spcBef>
            </a:pPr>
            <a:r>
              <a:rPr sz="1550" b="1" spc="165" dirty="0" err="1" smtClean="0">
                <a:solidFill>
                  <a:srgbClr val="FFFFFF"/>
                </a:solidFill>
                <a:latin typeface="Calibri"/>
                <a:cs typeface="Calibri"/>
              </a:rPr>
              <a:t>бакалавриат</a:t>
            </a:r>
            <a:r>
              <a:rPr sz="1550" b="1" spc="16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550" b="1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165" dirty="0">
                <a:solidFill>
                  <a:srgbClr val="FFFFFF"/>
                </a:solidFill>
                <a:latin typeface="Calibri"/>
                <a:cs typeface="Calibri"/>
              </a:rPr>
              <a:t>специалитет,</a:t>
            </a:r>
            <a:r>
              <a:rPr sz="1550" b="1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165" dirty="0" err="1" smtClean="0">
                <a:solidFill>
                  <a:srgbClr val="FFFFFF"/>
                </a:solidFill>
                <a:latin typeface="Calibri"/>
                <a:cs typeface="Calibri"/>
              </a:rPr>
              <a:t>магистратура</a:t>
            </a:r>
            <a:endParaRPr sz="15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3500" y="3168650"/>
            <a:ext cx="4965065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20" dirty="0">
                <a:latin typeface="Calibri"/>
                <a:cs typeface="Calibri"/>
              </a:rPr>
              <a:t>СПАСИБО</a:t>
            </a:r>
            <a:r>
              <a:rPr sz="3500" spc="5" dirty="0">
                <a:latin typeface="Calibri"/>
                <a:cs typeface="Calibri"/>
              </a:rPr>
              <a:t> </a:t>
            </a:r>
            <a:r>
              <a:rPr sz="3500" spc="-20" dirty="0">
                <a:latin typeface="Calibri"/>
                <a:cs typeface="Calibri"/>
              </a:rPr>
              <a:t>ЗА</a:t>
            </a:r>
            <a:r>
              <a:rPr sz="3500" spc="-10" dirty="0">
                <a:latin typeface="Calibri"/>
                <a:cs typeface="Calibri"/>
              </a:rPr>
              <a:t> </a:t>
            </a:r>
            <a:r>
              <a:rPr sz="3500" spc="-5" dirty="0">
                <a:latin typeface="Calibri"/>
                <a:cs typeface="Calibri"/>
              </a:rPr>
              <a:t>ВНИМАНИЕ!</a:t>
            </a:r>
            <a:endParaRPr sz="35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5431" y="4057397"/>
            <a:ext cx="3806952" cy="27279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300" y="1339850"/>
            <a:ext cx="8610600" cy="60657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55" dirty="0"/>
              <a:t>П</a:t>
            </a:r>
            <a:r>
              <a:rPr spc="15" dirty="0" err="1" smtClean="0"/>
              <a:t>риемн</a:t>
            </a:r>
            <a:r>
              <a:rPr lang="ru-RU" spc="15" dirty="0" err="1" smtClean="0"/>
              <a:t>ая</a:t>
            </a:r>
            <a:r>
              <a:rPr spc="-110" dirty="0" smtClean="0"/>
              <a:t> </a:t>
            </a:r>
            <a:r>
              <a:rPr spc="15" dirty="0" err="1" smtClean="0"/>
              <a:t>кампани</a:t>
            </a:r>
            <a:r>
              <a:rPr lang="ru-RU" spc="15" dirty="0" smtClean="0"/>
              <a:t>я</a:t>
            </a:r>
            <a:r>
              <a:rPr spc="-125" dirty="0" smtClean="0"/>
              <a:t> </a:t>
            </a:r>
            <a:r>
              <a:rPr spc="25" dirty="0"/>
              <a:t>-</a:t>
            </a:r>
            <a:r>
              <a:rPr spc="-30" dirty="0"/>
              <a:t> </a:t>
            </a:r>
            <a:r>
              <a:rPr spc="30" dirty="0"/>
              <a:t>2021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-2730500" y="2178050"/>
            <a:ext cx="9677400" cy="3168816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4121150">
              <a:lnSpc>
                <a:spcPct val="100000"/>
              </a:lnSpc>
              <a:spcBef>
                <a:spcPts val="250"/>
              </a:spcBef>
            </a:pPr>
            <a:r>
              <a:rPr lang="ru-RU" sz="2400" b="1" dirty="0" smtClean="0">
                <a:solidFill>
                  <a:srgbClr val="10273A"/>
                </a:solidFill>
                <a:cs typeface="Calibri"/>
              </a:rPr>
              <a:t>ОК ИП ГУК 420 </a:t>
            </a:r>
            <a:r>
              <a:rPr lang="ru-RU" sz="2400" b="1" dirty="0" err="1" smtClean="0">
                <a:solidFill>
                  <a:srgbClr val="10273A"/>
                </a:solidFill>
                <a:cs typeface="Calibri"/>
              </a:rPr>
              <a:t>каб</a:t>
            </a:r>
            <a:r>
              <a:rPr lang="ru-RU" sz="2400" b="1" dirty="0" smtClean="0">
                <a:solidFill>
                  <a:srgbClr val="10273A"/>
                </a:solidFill>
                <a:cs typeface="Calibri"/>
              </a:rPr>
              <a:t>. </a:t>
            </a:r>
          </a:p>
          <a:p>
            <a:pPr marL="4121150">
              <a:lnSpc>
                <a:spcPct val="100000"/>
              </a:lnSpc>
              <a:spcBef>
                <a:spcPts val="250"/>
              </a:spcBef>
            </a:pPr>
            <a:r>
              <a:rPr lang="ru-RU" sz="2400" b="1" dirty="0" smtClean="0">
                <a:solidFill>
                  <a:srgbClr val="10273A"/>
                </a:solidFill>
                <a:cs typeface="Calibri"/>
              </a:rPr>
              <a:t>Отв. секретарь ОК – Матвеева Н.В.</a:t>
            </a:r>
          </a:p>
          <a:p>
            <a:pPr marL="4121150">
              <a:lnSpc>
                <a:spcPct val="100000"/>
              </a:lnSpc>
              <a:spcBef>
                <a:spcPts val="250"/>
              </a:spcBef>
            </a:pPr>
            <a:r>
              <a:rPr lang="ru-RU" sz="2400" b="1" dirty="0" smtClean="0">
                <a:solidFill>
                  <a:srgbClr val="10273A"/>
                </a:solidFill>
                <a:cs typeface="Calibri"/>
              </a:rPr>
              <a:t>Зам. отв. </a:t>
            </a:r>
            <a:r>
              <a:rPr lang="ru-RU" sz="2400" b="1" dirty="0" err="1">
                <a:solidFill>
                  <a:srgbClr val="10273A"/>
                </a:solidFill>
                <a:cs typeface="Calibri"/>
              </a:rPr>
              <a:t>с</a:t>
            </a:r>
            <a:r>
              <a:rPr lang="ru-RU" sz="2400" b="1" dirty="0" err="1" smtClean="0">
                <a:solidFill>
                  <a:srgbClr val="10273A"/>
                </a:solidFill>
                <a:cs typeface="Calibri"/>
              </a:rPr>
              <a:t>екр</a:t>
            </a:r>
            <a:r>
              <a:rPr lang="ru-RU" sz="2400" b="1" dirty="0" smtClean="0">
                <a:solidFill>
                  <a:srgbClr val="10273A"/>
                </a:solidFill>
                <a:cs typeface="Calibri"/>
              </a:rPr>
              <a:t>. ОК – Захарова А.Д.</a:t>
            </a:r>
            <a:endParaRPr lang="en-US" sz="2400" b="1" dirty="0" smtClean="0">
              <a:solidFill>
                <a:srgbClr val="10273A"/>
              </a:solidFill>
              <a:cs typeface="Calibri"/>
            </a:endParaRPr>
          </a:p>
          <a:p>
            <a:pPr marL="4121150">
              <a:lnSpc>
                <a:spcPct val="100000"/>
              </a:lnSpc>
              <a:spcBef>
                <a:spcPts val="250"/>
              </a:spcBef>
            </a:pPr>
            <a:endParaRPr lang="ru-RU" sz="2400" b="1" dirty="0" smtClean="0">
              <a:solidFill>
                <a:srgbClr val="10273A"/>
              </a:solidFill>
              <a:cs typeface="Calibri"/>
            </a:endParaRPr>
          </a:p>
          <a:p>
            <a:pPr marL="4121150">
              <a:lnSpc>
                <a:spcPct val="100000"/>
              </a:lnSpc>
              <a:spcBef>
                <a:spcPts val="250"/>
              </a:spcBef>
            </a:pPr>
            <a:r>
              <a:rPr lang="ru-RU" sz="2400" b="1" dirty="0" smtClean="0">
                <a:solidFill>
                  <a:srgbClr val="10273A"/>
                </a:solidFill>
                <a:cs typeface="Calibri"/>
              </a:rPr>
              <a:t>Студенты-волонтеры на ПК-2021:</a:t>
            </a:r>
          </a:p>
          <a:p>
            <a:pPr marL="4464050" indent="-342900">
              <a:lnSpc>
                <a:spcPct val="100000"/>
              </a:lnSpc>
              <a:spcBef>
                <a:spcPts val="250"/>
              </a:spcBef>
              <a:buAutoNum type="arabicPeriod"/>
            </a:pPr>
            <a:r>
              <a:rPr lang="ru-RU" sz="2400" b="1" dirty="0" smtClean="0">
                <a:solidFill>
                  <a:srgbClr val="10273A"/>
                </a:solidFill>
                <a:cs typeface="Calibri"/>
              </a:rPr>
              <a:t>Лукина Надежда Семеновна гр. КП-19</a:t>
            </a:r>
          </a:p>
          <a:p>
            <a:pPr marL="4121150">
              <a:lnSpc>
                <a:spcPct val="100000"/>
              </a:lnSpc>
              <a:spcBef>
                <a:spcPts val="250"/>
              </a:spcBef>
            </a:pPr>
            <a:r>
              <a:rPr lang="ru-RU" sz="2400" b="1" dirty="0" smtClean="0">
                <a:solidFill>
                  <a:srgbClr val="10273A"/>
                </a:solidFill>
                <a:cs typeface="Calibri"/>
              </a:rPr>
              <a:t>2. Андреева </a:t>
            </a:r>
            <a:r>
              <a:rPr lang="ru-RU" sz="2400" b="1" dirty="0" err="1" smtClean="0">
                <a:solidFill>
                  <a:srgbClr val="10273A"/>
                </a:solidFill>
                <a:cs typeface="Calibri"/>
              </a:rPr>
              <a:t>Айлана</a:t>
            </a:r>
            <a:r>
              <a:rPr lang="ru-RU" sz="2400" b="1" dirty="0" smtClean="0">
                <a:solidFill>
                  <a:srgbClr val="10273A"/>
                </a:solidFill>
                <a:cs typeface="Calibri"/>
              </a:rPr>
              <a:t> </a:t>
            </a:r>
            <a:r>
              <a:rPr lang="ru-RU" sz="2400" b="1" dirty="0" err="1" smtClean="0">
                <a:solidFill>
                  <a:srgbClr val="10273A"/>
                </a:solidFill>
                <a:cs typeface="Calibri"/>
              </a:rPr>
              <a:t>Лазаревна</a:t>
            </a:r>
            <a:r>
              <a:rPr lang="ru-RU" sz="2400" b="1" dirty="0" smtClean="0">
                <a:solidFill>
                  <a:srgbClr val="10273A"/>
                </a:solidFill>
                <a:cs typeface="Calibri"/>
              </a:rPr>
              <a:t> гр. СР-19 </a:t>
            </a:r>
          </a:p>
          <a:p>
            <a:pPr marL="4121150">
              <a:lnSpc>
                <a:spcPct val="100000"/>
              </a:lnSpc>
              <a:spcBef>
                <a:spcPts val="250"/>
              </a:spcBef>
            </a:pPr>
            <a:endParaRPr lang="ru-RU" sz="1750" b="1" dirty="0" smtClean="0">
              <a:solidFill>
                <a:srgbClr val="10273A"/>
              </a:solidFill>
              <a:latin typeface="Calibri"/>
              <a:cs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0" y="2254250"/>
            <a:ext cx="29464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420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4162" y="1304543"/>
            <a:ext cx="9147682" cy="60657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25" dirty="0"/>
              <a:t>План</a:t>
            </a:r>
            <a:r>
              <a:rPr spc="-100" dirty="0"/>
              <a:t> </a:t>
            </a:r>
            <a:r>
              <a:rPr spc="15" dirty="0"/>
              <a:t>приема</a:t>
            </a:r>
            <a:r>
              <a:rPr spc="-110" dirty="0"/>
              <a:t> </a:t>
            </a:r>
            <a:r>
              <a:rPr spc="40" dirty="0"/>
              <a:t>в</a:t>
            </a:r>
            <a:r>
              <a:rPr spc="-35" dirty="0"/>
              <a:t> </a:t>
            </a:r>
            <a:r>
              <a:rPr lang="ru-RU" spc="-35" dirty="0" smtClean="0"/>
              <a:t>ИП </a:t>
            </a:r>
            <a:r>
              <a:rPr spc="30" dirty="0" smtClean="0"/>
              <a:t>СВФУ</a:t>
            </a:r>
            <a:r>
              <a:rPr spc="-114" dirty="0" smtClean="0"/>
              <a:t> </a:t>
            </a:r>
            <a:r>
              <a:rPr spc="40" dirty="0"/>
              <a:t>на</a:t>
            </a:r>
            <a:r>
              <a:rPr spc="-85" dirty="0"/>
              <a:t> </a:t>
            </a:r>
            <a:r>
              <a:rPr spc="10" dirty="0"/>
              <a:t>2021-2022</a:t>
            </a:r>
            <a:r>
              <a:rPr spc="-105" dirty="0"/>
              <a:t> </a:t>
            </a:r>
            <a:r>
              <a:rPr spc="25" dirty="0"/>
              <a:t>уч.</a:t>
            </a:r>
            <a:r>
              <a:rPr spc="-75" dirty="0"/>
              <a:t> </a:t>
            </a:r>
            <a:r>
              <a:rPr spc="20" dirty="0"/>
              <a:t>г.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5700" y="730250"/>
            <a:ext cx="8065134" cy="270587"/>
          </a:xfrm>
          <a:prstGeom prst="rect">
            <a:avLst/>
          </a:prstGeom>
          <a:solidFill>
            <a:srgbClr val="C45910"/>
          </a:solidFill>
        </p:spPr>
        <p:txBody>
          <a:bodyPr vert="horz" wrap="square" lIns="0" tIns="3175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250"/>
              </a:spcBef>
            </a:pPr>
            <a:r>
              <a:rPr sz="1550" b="1" spc="165" dirty="0" err="1" smtClean="0">
                <a:solidFill>
                  <a:srgbClr val="FFFFFF"/>
                </a:solidFill>
                <a:latin typeface="Calibri"/>
                <a:cs typeface="Calibri"/>
              </a:rPr>
              <a:t>бакалавриат</a:t>
            </a:r>
            <a:r>
              <a:rPr sz="1550" b="1" spc="16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550" b="1" spc="3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165" dirty="0">
                <a:solidFill>
                  <a:srgbClr val="FFFFFF"/>
                </a:solidFill>
                <a:latin typeface="Calibri"/>
                <a:cs typeface="Calibri"/>
              </a:rPr>
              <a:t>специалитет,</a:t>
            </a:r>
            <a:r>
              <a:rPr sz="1550" b="1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165" dirty="0" err="1" smtClean="0">
                <a:solidFill>
                  <a:srgbClr val="FFFFFF"/>
                </a:solidFill>
                <a:latin typeface="Calibri"/>
                <a:cs typeface="Calibri"/>
              </a:rPr>
              <a:t>магистратура</a:t>
            </a:r>
            <a:endParaRPr sz="155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588650"/>
              </p:ext>
            </p:extLst>
          </p:nvPr>
        </p:nvGraphicFramePr>
        <p:xfrm>
          <a:off x="789432" y="2323084"/>
          <a:ext cx="9162413" cy="3207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5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32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10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1543">
                <a:tc rowSpan="2"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550" spc="3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1550" spc="-3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п/п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10273A"/>
                      </a:solidFill>
                      <a:prstDash val="soli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>
                      <a:solidFill>
                        <a:srgbClr val="10273A"/>
                      </a:solidFill>
                      <a:prstDash val="soli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34315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550" spc="1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Уровень</a:t>
                      </a:r>
                      <a:r>
                        <a:rPr sz="1550" spc="-6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образования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10273A"/>
                      </a:solidFill>
                      <a:prstDash val="soli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>
                      <a:solidFill>
                        <a:srgbClr val="10273A"/>
                      </a:solidFill>
                      <a:prstDash val="soli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402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50" spc="1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Очная</a:t>
                      </a:r>
                      <a:r>
                        <a:rPr sz="1550" spc="-6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2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форма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10273A"/>
                      </a:solidFill>
                      <a:prstDash val="soli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>
                      <a:solidFill>
                        <a:srgbClr val="10273A"/>
                      </a:solidFill>
                      <a:prstDash val="soli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7147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50" spc="1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Заочная</a:t>
                      </a:r>
                      <a:r>
                        <a:rPr sz="1550" spc="-6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2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форма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>
                      <a:solidFill>
                        <a:srgbClr val="10273A"/>
                      </a:solidFill>
                      <a:prstDash val="solid"/>
                    </a:lnT>
                    <a:lnB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E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1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6210" marB="0">
                    <a:lnL w="12700">
                      <a:solidFill>
                        <a:srgbClr val="10273A"/>
                      </a:solidFill>
                      <a:prstDash val="soli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>
                      <a:solidFill>
                        <a:srgbClr val="10273A"/>
                      </a:solidFill>
                      <a:prstDash val="soli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6210" marB="0">
                    <a:lnL w="12700">
                      <a:solidFill>
                        <a:srgbClr val="10273A"/>
                      </a:solidFill>
                      <a:prstDash val="soli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>
                      <a:solidFill>
                        <a:srgbClr val="10273A"/>
                      </a:solidFill>
                      <a:prstDash val="soli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5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Бюджет</a:t>
                      </a:r>
                      <a:r>
                        <a:rPr sz="1550" spc="-3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РФ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10273A"/>
                      </a:solidFill>
                      <a:prstDash val="soli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>
                      <a:solidFill>
                        <a:srgbClr val="10273A"/>
                      </a:solidFill>
                      <a:prstDash val="soli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550" spc="10" dirty="0" smtClean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Комм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10273A"/>
                      </a:solidFill>
                      <a:prstDash val="soli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>
                      <a:solidFill>
                        <a:srgbClr val="10273A"/>
                      </a:solidFill>
                      <a:prstDash val="soli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5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Бюджет</a:t>
                      </a:r>
                      <a:r>
                        <a:rPr sz="1550" spc="-3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РФ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550" spc="10" dirty="0" smtClean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Комм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10273A"/>
                      </a:solidFill>
                      <a:prstDash val="soli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>
                      <a:solidFill>
                        <a:srgbClr val="10273A"/>
                      </a:solidFill>
                      <a:prstDash val="soli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2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ru-RU" sz="1550" dirty="0" smtClean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150495" marB="0">
                    <a:lnL w="12700">
                      <a:solidFill>
                        <a:srgbClr val="10273A"/>
                      </a:solidFill>
                      <a:prstDash val="solid"/>
                    </a:lnL>
                    <a:lnR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 marL="551180" marR="54610" indent="-500380" algn="ctr">
                        <a:lnSpc>
                          <a:spcPct val="101899"/>
                        </a:lnSpc>
                        <a:spcBef>
                          <a:spcPts val="190"/>
                        </a:spcBef>
                      </a:pPr>
                      <a:r>
                        <a:rPr sz="1550" spc="-1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Б</a:t>
                      </a:r>
                      <a:r>
                        <a:rPr sz="1550" spc="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550" spc="-1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550" spc="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алавр</a:t>
                      </a:r>
                      <a:r>
                        <a:rPr sz="1550" spc="-2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550" spc="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550" spc="-6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55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550" spc="-7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 err="1" smtClean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550" spc="-10" dirty="0" err="1" smtClean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550" dirty="0" err="1" smtClean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50" spc="5" dirty="0" err="1" smtClean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циали</a:t>
                      </a:r>
                      <a:r>
                        <a:rPr sz="1550" spc="-15" dirty="0" err="1" smtClean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550" dirty="0" err="1" smtClean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ет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ru-RU" sz="1550" spc="5" dirty="0" smtClean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109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150495" marB="0">
                    <a:lnL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ru-RU" sz="1550" dirty="0" smtClean="0">
                          <a:latin typeface="Calibri"/>
                          <a:cs typeface="Calibri"/>
                        </a:rPr>
                        <a:t>9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150495" marB="0">
                    <a:lnL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ru-RU" sz="1550" spc="5" dirty="0" smtClean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150495" marB="0">
                    <a:lnL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ru-RU" sz="1550" dirty="0" smtClean="0">
                          <a:latin typeface="Calibri"/>
                          <a:cs typeface="Calibri"/>
                        </a:rPr>
                        <a:t>2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150495" marB="0">
                    <a:lnL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E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1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550" dirty="0" smtClean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10273A"/>
                      </a:solidFill>
                      <a:prstDash val="solid"/>
                    </a:lnL>
                    <a:lnR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50" spc="1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Магистратура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550" spc="5" dirty="0" smtClean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550" dirty="0" smtClean="0">
                          <a:latin typeface="Calibri"/>
                          <a:cs typeface="Calibri"/>
                        </a:rPr>
                        <a:t>2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550" spc="5" dirty="0" smtClean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E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550" dirty="0" smtClean="0">
                          <a:latin typeface="Calibri"/>
                          <a:cs typeface="Calibri"/>
                        </a:rPr>
                        <a:t>2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566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550" b="1" spc="1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ВСЕГО: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10273A"/>
                      </a:solidFill>
                      <a:prstDash val="solid"/>
                    </a:lnL>
                    <a:lnR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R="2540" algn="ctr">
                        <a:lnSpc>
                          <a:spcPts val="2460"/>
                        </a:lnSpc>
                      </a:pPr>
                      <a:r>
                        <a:rPr sz="2100" b="1" spc="1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КЦП</a:t>
                      </a:r>
                      <a:r>
                        <a:rPr sz="2100" b="1" spc="-40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2100" b="1" spc="-25" dirty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100" b="1" spc="5" dirty="0" smtClean="0">
                          <a:solidFill>
                            <a:srgbClr val="10273A"/>
                          </a:solidFill>
                          <a:latin typeface="Calibri"/>
                          <a:cs typeface="Calibri"/>
                        </a:rPr>
                        <a:t>160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0273A"/>
                      </a:solidFill>
                      <a:prstDash val="solid"/>
                    </a:lnR>
                    <a:lnT w="12700" cap="flat" cmpd="sng" algn="ctr">
                      <a:solidFill>
                        <a:srgbClr val="1027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10273A"/>
                      </a:solidFill>
                      <a:prstDash val="solid"/>
                    </a:lnB>
                    <a:solidFill>
                      <a:srgbClr val="EECE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626795"/>
              </p:ext>
            </p:extLst>
          </p:nvPr>
        </p:nvGraphicFramePr>
        <p:xfrm>
          <a:off x="165100" y="196850"/>
          <a:ext cx="10363199" cy="7244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9334">
                  <a:extLst>
                    <a:ext uri="{9D8B030D-6E8A-4147-A177-3AD203B41FA5}">
                      <a16:colId xmlns:a16="http://schemas.microsoft.com/office/drawing/2014/main" val="338631122"/>
                    </a:ext>
                  </a:extLst>
                </a:gridCol>
                <a:gridCol w="1161330">
                  <a:extLst>
                    <a:ext uri="{9D8B030D-6E8A-4147-A177-3AD203B41FA5}">
                      <a16:colId xmlns:a16="http://schemas.microsoft.com/office/drawing/2014/main" val="4095851785"/>
                    </a:ext>
                  </a:extLst>
                </a:gridCol>
                <a:gridCol w="447736">
                  <a:extLst>
                    <a:ext uri="{9D8B030D-6E8A-4147-A177-3AD203B41FA5}">
                      <a16:colId xmlns:a16="http://schemas.microsoft.com/office/drawing/2014/main" val="107762094"/>
                    </a:ext>
                  </a:extLst>
                </a:gridCol>
                <a:gridCol w="717020">
                  <a:extLst>
                    <a:ext uri="{9D8B030D-6E8A-4147-A177-3AD203B41FA5}">
                      <a16:colId xmlns:a16="http://schemas.microsoft.com/office/drawing/2014/main" val="22778946"/>
                    </a:ext>
                  </a:extLst>
                </a:gridCol>
                <a:gridCol w="654580">
                  <a:extLst>
                    <a:ext uri="{9D8B030D-6E8A-4147-A177-3AD203B41FA5}">
                      <a16:colId xmlns:a16="http://schemas.microsoft.com/office/drawing/2014/main" val="381980623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99916269"/>
                    </a:ext>
                  </a:extLst>
                </a:gridCol>
                <a:gridCol w="724514">
                  <a:extLst>
                    <a:ext uri="{9D8B030D-6E8A-4147-A177-3AD203B41FA5}">
                      <a16:colId xmlns:a16="http://schemas.microsoft.com/office/drawing/2014/main" val="3050394494"/>
                    </a:ext>
                  </a:extLst>
                </a:gridCol>
                <a:gridCol w="781071">
                  <a:extLst>
                    <a:ext uri="{9D8B030D-6E8A-4147-A177-3AD203B41FA5}">
                      <a16:colId xmlns:a16="http://schemas.microsoft.com/office/drawing/2014/main" val="3339396525"/>
                    </a:ext>
                  </a:extLst>
                </a:gridCol>
                <a:gridCol w="582378">
                  <a:extLst>
                    <a:ext uri="{9D8B030D-6E8A-4147-A177-3AD203B41FA5}">
                      <a16:colId xmlns:a16="http://schemas.microsoft.com/office/drawing/2014/main" val="3361298449"/>
                    </a:ext>
                  </a:extLst>
                </a:gridCol>
                <a:gridCol w="679670">
                  <a:extLst>
                    <a:ext uri="{9D8B030D-6E8A-4147-A177-3AD203B41FA5}">
                      <a16:colId xmlns:a16="http://schemas.microsoft.com/office/drawing/2014/main" val="1942558524"/>
                    </a:ext>
                  </a:extLst>
                </a:gridCol>
                <a:gridCol w="680353">
                  <a:extLst>
                    <a:ext uri="{9D8B030D-6E8A-4147-A177-3AD203B41FA5}">
                      <a16:colId xmlns:a16="http://schemas.microsoft.com/office/drawing/2014/main" val="659491889"/>
                    </a:ext>
                  </a:extLst>
                </a:gridCol>
                <a:gridCol w="781071">
                  <a:extLst>
                    <a:ext uri="{9D8B030D-6E8A-4147-A177-3AD203B41FA5}">
                      <a16:colId xmlns:a16="http://schemas.microsoft.com/office/drawing/2014/main" val="1072223908"/>
                    </a:ext>
                  </a:extLst>
                </a:gridCol>
                <a:gridCol w="781071">
                  <a:extLst>
                    <a:ext uri="{9D8B030D-6E8A-4147-A177-3AD203B41FA5}">
                      <a16:colId xmlns:a16="http://schemas.microsoft.com/office/drawing/2014/main" val="3922911239"/>
                    </a:ext>
                  </a:extLst>
                </a:gridCol>
                <a:gridCol w="781071">
                  <a:extLst>
                    <a:ext uri="{9D8B030D-6E8A-4147-A177-3AD203B41FA5}">
                      <a16:colId xmlns:a16="http://schemas.microsoft.com/office/drawing/2014/main" val="2467863697"/>
                    </a:ext>
                  </a:extLst>
                </a:gridCol>
              </a:tblGrid>
              <a:tr h="1113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Код НПС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НПС (образовательная программа)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КЦП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Особая квота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Целе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вые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Общий конкурс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Коммерческие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СБЕ особая квота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СБЕ целевые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СБЕ общий конкурс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СБЕ коммерческие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СБЕ всех зачисленных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 подано заявлений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Конкурс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extLst>
                  <a:ext uri="{0D108BD9-81ED-4DB2-BD59-A6C34878D82A}">
                    <a16:rowId xmlns:a16="http://schemas.microsoft.com/office/drawing/2014/main" val="3910606860"/>
                  </a:ext>
                </a:extLst>
              </a:tr>
              <a:tr h="556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37.03.01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Психология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68,9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67,92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5.65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extLst>
                  <a:ext uri="{0D108BD9-81ED-4DB2-BD59-A6C34878D82A}">
                    <a16:rowId xmlns:a16="http://schemas.microsoft.com/office/drawing/2014/main" val="3343722961"/>
                  </a:ext>
                </a:extLst>
              </a:tr>
              <a:tr h="1392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37.05.01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Клиническая психология (Психология здоровья 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спорта)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57,11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57,11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2.78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extLst>
                  <a:ext uri="{0D108BD9-81ED-4DB2-BD59-A6C34878D82A}">
                    <a16:rowId xmlns:a16="http://schemas.microsoft.com/office/drawing/2014/main" val="570507898"/>
                  </a:ext>
                </a:extLst>
              </a:tr>
              <a:tr h="1392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39.03.02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Социальная работа (Психосоциальная работа с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населением)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62,13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51,5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59,83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4.82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extLst>
                  <a:ext uri="{0D108BD9-81ED-4DB2-BD59-A6C34878D82A}">
                    <a16:rowId xmlns:a16="http://schemas.microsoft.com/office/drawing/2014/main" val="3267983221"/>
                  </a:ext>
                </a:extLst>
              </a:tr>
              <a:tr h="2505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44.05.01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Педагогика и психология девиантного поведения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(Психолого-педагогическая профилактика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девиантного поведения)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55,67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62,91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61,65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2.86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extLst>
                  <a:ext uri="{0D108BD9-81ED-4DB2-BD59-A6C34878D82A}">
                    <a16:rowId xmlns:a16="http://schemas.microsoft.com/office/drawing/2014/main" val="4168461874"/>
                  </a:ext>
                </a:extLst>
              </a:tr>
              <a:tr h="27842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55,67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61,85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61,05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/>
                </a:tc>
                <a:extLst>
                  <a:ext uri="{0D108BD9-81ED-4DB2-BD59-A6C34878D82A}">
                    <a16:rowId xmlns:a16="http://schemas.microsoft.com/office/drawing/2014/main" val="1628790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894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701696"/>
              </p:ext>
            </p:extLst>
          </p:nvPr>
        </p:nvGraphicFramePr>
        <p:xfrm>
          <a:off x="241300" y="1187450"/>
          <a:ext cx="10287000" cy="5086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3746">
                  <a:extLst>
                    <a:ext uri="{9D8B030D-6E8A-4147-A177-3AD203B41FA5}">
                      <a16:colId xmlns:a16="http://schemas.microsoft.com/office/drawing/2014/main" val="3189595969"/>
                    </a:ext>
                  </a:extLst>
                </a:gridCol>
                <a:gridCol w="4381805">
                  <a:extLst>
                    <a:ext uri="{9D8B030D-6E8A-4147-A177-3AD203B41FA5}">
                      <a16:colId xmlns:a16="http://schemas.microsoft.com/office/drawing/2014/main" val="1533178207"/>
                    </a:ext>
                  </a:extLst>
                </a:gridCol>
                <a:gridCol w="1834679">
                  <a:extLst>
                    <a:ext uri="{9D8B030D-6E8A-4147-A177-3AD203B41FA5}">
                      <a16:colId xmlns:a16="http://schemas.microsoft.com/office/drawing/2014/main" val="960513557"/>
                    </a:ext>
                  </a:extLst>
                </a:gridCol>
                <a:gridCol w="1528420">
                  <a:extLst>
                    <a:ext uri="{9D8B030D-6E8A-4147-A177-3AD203B41FA5}">
                      <a16:colId xmlns:a16="http://schemas.microsoft.com/office/drawing/2014/main" val="3883688743"/>
                    </a:ext>
                  </a:extLst>
                </a:gridCol>
                <a:gridCol w="1628350">
                  <a:extLst>
                    <a:ext uri="{9D8B030D-6E8A-4147-A177-3AD203B41FA5}">
                      <a16:colId xmlns:a16="http://schemas.microsoft.com/office/drawing/2014/main" val="2164767353"/>
                    </a:ext>
                  </a:extLst>
                </a:gridCol>
              </a:tblGrid>
              <a:tr h="529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Код НПС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НПС (образовательная программа)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КЦП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Выпускники школ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Выпускники СПО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extLst>
                  <a:ext uri="{0D108BD9-81ED-4DB2-BD59-A6C34878D82A}">
                    <a16:rowId xmlns:a16="http://schemas.microsoft.com/office/drawing/2014/main" val="3807340267"/>
                  </a:ext>
                </a:extLst>
              </a:tr>
              <a:tr h="755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37.03.01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Психология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extLst>
                  <a:ext uri="{0D108BD9-81ED-4DB2-BD59-A6C34878D82A}">
                    <a16:rowId xmlns:a16="http://schemas.microsoft.com/office/drawing/2014/main" val="1391839732"/>
                  </a:ext>
                </a:extLst>
              </a:tr>
              <a:tr h="799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37.05.01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Клиническая психология (Психология здоровья 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спорта)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extLst>
                  <a:ext uri="{0D108BD9-81ED-4DB2-BD59-A6C34878D82A}">
                    <a16:rowId xmlns:a16="http://schemas.microsoft.com/office/drawing/2014/main" val="1776878572"/>
                  </a:ext>
                </a:extLst>
              </a:tr>
              <a:tr h="755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39.03.02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Социальная работа (Психосоциальная работа с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населением)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extLst>
                  <a:ext uri="{0D108BD9-81ED-4DB2-BD59-A6C34878D82A}">
                    <a16:rowId xmlns:a16="http://schemas.microsoft.com/office/drawing/2014/main" val="397873495"/>
                  </a:ext>
                </a:extLst>
              </a:tr>
              <a:tr h="1122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44.05.01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Педагогика и психология девиантного поведения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(Психолого-педагогическая профилактика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девиантного поведения)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extLst>
                  <a:ext uri="{0D108BD9-81ED-4DB2-BD59-A6C34878D82A}">
                    <a16:rowId xmlns:a16="http://schemas.microsoft.com/office/drawing/2014/main" val="3639136372"/>
                  </a:ext>
                </a:extLst>
              </a:tr>
              <a:tr h="755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39.03.02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Социальная работа (Психосоциальная работа с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населением) (заочно)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extLst>
                  <a:ext uri="{0D108BD9-81ED-4DB2-BD59-A6C34878D82A}">
                    <a16:rowId xmlns:a16="http://schemas.microsoft.com/office/drawing/2014/main" val="3360665009"/>
                  </a:ext>
                </a:extLst>
              </a:tr>
              <a:tr h="36910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Всего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32" marR="53532" marT="0" marB="0"/>
                </a:tc>
                <a:extLst>
                  <a:ext uri="{0D108BD9-81ED-4DB2-BD59-A6C34878D82A}">
                    <a16:rowId xmlns:a16="http://schemas.microsoft.com/office/drawing/2014/main" val="3807014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1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037470"/>
              </p:ext>
            </p:extLst>
          </p:nvPr>
        </p:nvGraphicFramePr>
        <p:xfrm>
          <a:off x="850900" y="935672"/>
          <a:ext cx="9067800" cy="6178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941371786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533279574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3601238333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295458859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2717961875"/>
                    </a:ext>
                  </a:extLst>
                </a:gridCol>
              </a:tblGrid>
              <a:tr h="1755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Социальная работа (Социальная и психологическая помощь семье) (очная форма обучения)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3" marR="52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7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3" marR="52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3" marR="52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23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3" marR="52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3.29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3" marR="52613" marT="0" marB="0"/>
                </a:tc>
                <a:extLst>
                  <a:ext uri="{0D108BD9-81ED-4DB2-BD59-A6C34878D82A}">
                    <a16:rowId xmlns:a16="http://schemas.microsoft.com/office/drawing/2014/main" val="3762249121"/>
                  </a:ext>
                </a:extLst>
              </a:tr>
              <a:tr h="2260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Психолого-педагогическое образование (Психология и педагогика образования одаренных детей) (очная форма обучения)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3" marR="52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10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3" marR="52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2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3" marR="52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31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3" marR="52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3.1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3" marR="52613" marT="0" marB="0"/>
                </a:tc>
                <a:extLst>
                  <a:ext uri="{0D108BD9-81ED-4DB2-BD59-A6C34878D82A}">
                    <a16:rowId xmlns:a16="http://schemas.microsoft.com/office/drawing/2014/main" val="3418070271"/>
                  </a:ext>
                </a:extLst>
              </a:tr>
              <a:tr h="1755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Социальная работа (Социальная и психологическая помощь семье) (заочная форма обучения)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3" marR="52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9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3" marR="52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2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3" marR="52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41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3" marR="52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4.56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3" marR="52613" marT="0" marB="0"/>
                </a:tc>
                <a:extLst>
                  <a:ext uri="{0D108BD9-81ED-4DB2-BD59-A6C34878D82A}">
                    <a16:rowId xmlns:a16="http://schemas.microsoft.com/office/drawing/2014/main" val="2397459674"/>
                  </a:ext>
                </a:extLst>
              </a:tr>
              <a:tr h="318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Итого: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3" marR="52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26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3" marR="52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5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3" marR="52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95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3" marR="52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3" marR="52613" marT="0" marB="0"/>
                </a:tc>
                <a:extLst>
                  <a:ext uri="{0D108BD9-81ED-4DB2-BD59-A6C34878D82A}">
                    <a16:rowId xmlns:a16="http://schemas.microsoft.com/office/drawing/2014/main" val="403465423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019564"/>
              </p:ext>
            </p:extLst>
          </p:nvPr>
        </p:nvGraphicFramePr>
        <p:xfrm>
          <a:off x="850900" y="425450"/>
          <a:ext cx="9067800" cy="521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037025038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9726911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2145870244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3848177703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3737843809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3" marR="52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КЦП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3" marR="52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 Целевой прием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3" marR="52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Всего подано заявлений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3" marR="52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Конкурс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3" marR="52613" marT="0" marB="0"/>
                </a:tc>
                <a:extLst>
                  <a:ext uri="{0D108BD9-81ED-4DB2-BD59-A6C34878D82A}">
                    <a16:rowId xmlns:a16="http://schemas.microsoft.com/office/drawing/2014/main" val="3257399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799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482277"/>
            <a:ext cx="8991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48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806450"/>
            <a:ext cx="989487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6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4400"/>
              </a:lnSpc>
              <a:spcBef>
                <a:spcPts val="110"/>
              </a:spcBef>
            </a:pPr>
            <a:r>
              <a:rPr spc="10" dirty="0"/>
              <a:t>ВЗАИМОДЕЙСТВИЕ</a:t>
            </a:r>
            <a:r>
              <a:rPr spc="-120" dirty="0"/>
              <a:t> </a:t>
            </a:r>
            <a:r>
              <a:rPr spc="45" dirty="0"/>
              <a:t>С</a:t>
            </a:r>
            <a:r>
              <a:rPr spc="-60" dirty="0"/>
              <a:t> </a:t>
            </a:r>
            <a:r>
              <a:rPr spc="5" dirty="0"/>
              <a:t>ПОСТУПАЮЩИМИ:</a:t>
            </a:r>
          </a:p>
          <a:p>
            <a:pPr marL="12700">
              <a:lnSpc>
                <a:spcPts val="4400"/>
              </a:lnSpc>
            </a:pPr>
            <a:r>
              <a:rPr spc="15" dirty="0"/>
              <a:t>способы</a:t>
            </a:r>
            <a:r>
              <a:rPr spc="-145" dirty="0"/>
              <a:t> </a:t>
            </a:r>
            <a:r>
              <a:rPr spc="15" dirty="0"/>
              <a:t>подачи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89380" y="2220162"/>
            <a:ext cx="8429625" cy="18516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57175" indent="-245110">
              <a:lnSpc>
                <a:spcPct val="100000"/>
              </a:lnSpc>
              <a:spcBef>
                <a:spcPts val="375"/>
              </a:spcBef>
              <a:buSzPct val="95918"/>
              <a:buFont typeface="Wingdings"/>
              <a:buChar char=""/>
              <a:tabLst>
                <a:tab pos="257810" algn="l"/>
              </a:tabLst>
            </a:pPr>
            <a:r>
              <a:rPr sz="2450" strike="sngStrike" spc="-5" dirty="0">
                <a:solidFill>
                  <a:srgbClr val="10273A"/>
                </a:solidFill>
                <a:latin typeface="Calibri"/>
                <a:cs typeface="Calibri"/>
              </a:rPr>
              <a:t>ЛИЧНО</a:t>
            </a:r>
            <a:r>
              <a:rPr sz="2450" strike="sngStrike" spc="1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strike="sngStrike" spc="-5" dirty="0">
                <a:solidFill>
                  <a:srgbClr val="10273A"/>
                </a:solidFill>
                <a:latin typeface="Calibri"/>
                <a:cs typeface="Calibri"/>
              </a:rPr>
              <a:t>или</a:t>
            </a:r>
            <a:r>
              <a:rPr sz="2450" strike="sngStrike" spc="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strike="sngStrike" dirty="0">
                <a:solidFill>
                  <a:srgbClr val="10273A"/>
                </a:solidFill>
                <a:latin typeface="Calibri"/>
                <a:cs typeface="Calibri"/>
              </a:rPr>
              <a:t>через</a:t>
            </a:r>
            <a:r>
              <a:rPr sz="2450" strike="sngStrike" spc="-4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strike="sngStrike" dirty="0">
                <a:solidFill>
                  <a:srgbClr val="10273A"/>
                </a:solidFill>
                <a:latin typeface="Calibri"/>
                <a:cs typeface="Calibri"/>
              </a:rPr>
              <a:t>доверенное</a:t>
            </a:r>
            <a:r>
              <a:rPr sz="2450" strike="sngStrike" spc="-3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strike="sngStrike" spc="-10" dirty="0">
                <a:solidFill>
                  <a:srgbClr val="10273A"/>
                </a:solidFill>
                <a:latin typeface="Calibri"/>
                <a:cs typeface="Calibri"/>
              </a:rPr>
              <a:t>лицо;</a:t>
            </a:r>
            <a:endParaRPr sz="2450">
              <a:latin typeface="Calibri"/>
              <a:cs typeface="Calibri"/>
            </a:endParaRPr>
          </a:p>
          <a:p>
            <a:pPr marL="213360" marR="407034" indent="-201295">
              <a:lnSpc>
                <a:spcPct val="80400"/>
              </a:lnSpc>
              <a:spcBef>
                <a:spcPts val="850"/>
              </a:spcBef>
              <a:buSzPct val="95918"/>
              <a:buFont typeface="Wingdings"/>
              <a:buChar char=""/>
              <a:tabLst>
                <a:tab pos="257810" algn="l"/>
              </a:tabLst>
            </a:pPr>
            <a:r>
              <a:rPr sz="2450" spc="-5" dirty="0">
                <a:solidFill>
                  <a:srgbClr val="10273A"/>
                </a:solidFill>
                <a:latin typeface="Calibri"/>
                <a:cs typeface="Calibri"/>
              </a:rPr>
              <a:t>ОНЛАЙН</a:t>
            </a:r>
            <a:r>
              <a:rPr sz="2450" spc="2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10273A"/>
                </a:solidFill>
                <a:latin typeface="Calibri"/>
                <a:cs typeface="Calibri"/>
              </a:rPr>
              <a:t>посредством</a:t>
            </a:r>
            <a:r>
              <a:rPr sz="2450" spc="-1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10273A"/>
                </a:solidFill>
                <a:latin typeface="Calibri"/>
                <a:cs typeface="Calibri"/>
              </a:rPr>
              <a:t>электронной</a:t>
            </a:r>
            <a:r>
              <a:rPr sz="2450" spc="-1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0273A"/>
                </a:solidFill>
                <a:latin typeface="Calibri"/>
                <a:cs typeface="Calibri"/>
              </a:rPr>
              <a:t>информационной </a:t>
            </a:r>
            <a:r>
              <a:rPr sz="2450" spc="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10273A"/>
                </a:solidFill>
                <a:latin typeface="Calibri"/>
                <a:cs typeface="Calibri"/>
              </a:rPr>
              <a:t>системы</a:t>
            </a:r>
            <a:r>
              <a:rPr sz="2450" spc="1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spc="-25" dirty="0">
                <a:solidFill>
                  <a:srgbClr val="10273A"/>
                </a:solidFill>
                <a:latin typeface="Calibri"/>
                <a:cs typeface="Calibri"/>
              </a:rPr>
              <a:t>СВФУ</a:t>
            </a:r>
            <a:r>
              <a:rPr sz="2450" spc="2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10273A"/>
                </a:solidFill>
                <a:latin typeface="Calibri"/>
                <a:cs typeface="Calibri"/>
              </a:rPr>
              <a:t>(личный</a:t>
            </a:r>
            <a:r>
              <a:rPr sz="2450" spc="1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10273A"/>
                </a:solidFill>
                <a:latin typeface="Calibri"/>
                <a:cs typeface="Calibri"/>
              </a:rPr>
              <a:t>кабинет</a:t>
            </a:r>
            <a:r>
              <a:rPr sz="2450" spc="-1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0273A"/>
                </a:solidFill>
                <a:latin typeface="Calibri"/>
                <a:cs typeface="Calibri"/>
              </a:rPr>
              <a:t>абитуриента)</a:t>
            </a:r>
            <a:r>
              <a:rPr sz="2450" spc="-5" dirty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450" u="heavy" dirty="0">
                <a:solidFill>
                  <a:srgbClr val="006FBF"/>
                </a:solidFill>
                <a:uFill>
                  <a:solidFill>
                    <a:srgbClr val="006FBF"/>
                  </a:solidFill>
                </a:uFill>
                <a:latin typeface="Calibri"/>
                <a:cs typeface="Calibri"/>
              </a:rPr>
              <a:t>priem2021.s- </a:t>
            </a:r>
            <a:r>
              <a:rPr sz="2450" spc="-540" dirty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450" u="heavy" dirty="0">
                <a:solidFill>
                  <a:srgbClr val="006FBF"/>
                </a:solidFill>
                <a:uFill>
                  <a:solidFill>
                    <a:srgbClr val="006FBF"/>
                  </a:solidFill>
                </a:uFill>
                <a:latin typeface="Calibri"/>
                <a:cs typeface="Calibri"/>
              </a:rPr>
              <a:t>vfu.ru</a:t>
            </a:r>
            <a:r>
              <a:rPr sz="2450" dirty="0">
                <a:solidFill>
                  <a:srgbClr val="10273A"/>
                </a:solidFill>
                <a:latin typeface="Calibri"/>
                <a:cs typeface="Calibri"/>
              </a:rPr>
              <a:t>;</a:t>
            </a:r>
            <a:endParaRPr sz="2450">
              <a:latin typeface="Calibri"/>
              <a:cs typeface="Calibri"/>
            </a:endParaRPr>
          </a:p>
          <a:p>
            <a:pPr marL="257175" indent="-245110">
              <a:lnSpc>
                <a:spcPct val="100000"/>
              </a:lnSpc>
              <a:spcBef>
                <a:spcPts val="280"/>
              </a:spcBef>
              <a:buSzPct val="95918"/>
              <a:buFont typeface="Wingdings"/>
              <a:buChar char=""/>
              <a:tabLst>
                <a:tab pos="257810" algn="l"/>
              </a:tabLst>
            </a:pPr>
            <a:r>
              <a:rPr sz="2450" spc="-5" dirty="0">
                <a:solidFill>
                  <a:srgbClr val="10273A"/>
                </a:solidFill>
                <a:latin typeface="Calibri"/>
                <a:cs typeface="Calibri"/>
              </a:rPr>
              <a:t>ОНЛАЙН</a:t>
            </a:r>
            <a:r>
              <a:rPr sz="2450" spc="3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10273A"/>
                </a:solidFill>
                <a:latin typeface="Calibri"/>
                <a:cs typeface="Calibri"/>
              </a:rPr>
              <a:t>с</a:t>
            </a:r>
            <a:r>
              <a:rPr sz="2450" spc="2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10273A"/>
                </a:solidFill>
                <a:latin typeface="Calibri"/>
                <a:cs typeface="Calibri"/>
              </a:rPr>
              <a:t>использованием</a:t>
            </a:r>
            <a:r>
              <a:rPr sz="2450" spc="3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10273A"/>
                </a:solidFill>
                <a:latin typeface="Calibri"/>
                <a:cs typeface="Calibri"/>
              </a:rPr>
              <a:t>суперсервиса</a:t>
            </a:r>
            <a:r>
              <a:rPr sz="2450" spc="3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10273A"/>
                </a:solidFill>
                <a:latin typeface="Calibri"/>
                <a:cs typeface="Calibri"/>
              </a:rPr>
              <a:t>"Поступление</a:t>
            </a:r>
            <a:r>
              <a:rPr sz="2450" spc="3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10273A"/>
                </a:solidFill>
                <a:latin typeface="Calibri"/>
                <a:cs typeface="Calibri"/>
              </a:rPr>
              <a:t>в</a:t>
            </a:r>
            <a:r>
              <a:rPr sz="2450" spc="1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10273A"/>
                </a:solidFill>
                <a:latin typeface="Calibri"/>
                <a:cs typeface="Calibri"/>
              </a:rPr>
              <a:t>вуз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9380" y="3974591"/>
            <a:ext cx="8380730" cy="200533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213360" marR="5080">
              <a:lnSpc>
                <a:spcPts val="2350"/>
              </a:lnSpc>
              <a:spcBef>
                <a:spcPts val="665"/>
              </a:spcBef>
            </a:pPr>
            <a:r>
              <a:rPr sz="2450" dirty="0">
                <a:solidFill>
                  <a:srgbClr val="10273A"/>
                </a:solidFill>
                <a:latin typeface="Calibri"/>
                <a:cs typeface="Calibri"/>
              </a:rPr>
              <a:t>онлайн" </a:t>
            </a:r>
            <a:r>
              <a:rPr sz="2450" spc="-5" dirty="0">
                <a:solidFill>
                  <a:srgbClr val="10273A"/>
                </a:solidFill>
                <a:latin typeface="Calibri"/>
                <a:cs typeface="Calibri"/>
              </a:rPr>
              <a:t>посредством федеральной </a:t>
            </a:r>
            <a:r>
              <a:rPr sz="2450" spc="-10" dirty="0">
                <a:solidFill>
                  <a:srgbClr val="10273A"/>
                </a:solidFill>
                <a:latin typeface="Calibri"/>
                <a:cs typeface="Calibri"/>
              </a:rPr>
              <a:t>государственной </a:t>
            </a:r>
            <a:r>
              <a:rPr sz="2450" spc="-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0273A"/>
                </a:solidFill>
                <a:latin typeface="Calibri"/>
                <a:cs typeface="Calibri"/>
              </a:rPr>
              <a:t>информационной</a:t>
            </a:r>
            <a:r>
              <a:rPr sz="2450" spc="-1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10273A"/>
                </a:solidFill>
                <a:latin typeface="Calibri"/>
                <a:cs typeface="Calibri"/>
              </a:rPr>
              <a:t>системы</a:t>
            </a:r>
            <a:r>
              <a:rPr sz="2450" spc="1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10273A"/>
                </a:solidFill>
                <a:latin typeface="Calibri"/>
                <a:cs typeface="Calibri"/>
              </a:rPr>
              <a:t>«Единый</a:t>
            </a:r>
            <a:r>
              <a:rPr sz="2450" spc="1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0273A"/>
                </a:solidFill>
                <a:latin typeface="Calibri"/>
                <a:cs typeface="Calibri"/>
              </a:rPr>
              <a:t>портал</a:t>
            </a:r>
            <a:r>
              <a:rPr sz="2450" spc="-10" dirty="0">
                <a:solidFill>
                  <a:srgbClr val="10273A"/>
                </a:solidFill>
                <a:latin typeface="Calibri"/>
                <a:cs typeface="Calibri"/>
              </a:rPr>
              <a:t> государственных </a:t>
            </a:r>
            <a:r>
              <a:rPr sz="2450" spc="-54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10273A"/>
                </a:solidFill>
                <a:latin typeface="Calibri"/>
                <a:cs typeface="Calibri"/>
              </a:rPr>
              <a:t>и</a:t>
            </a:r>
            <a:r>
              <a:rPr sz="2450" spc="1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10273A"/>
                </a:solidFill>
                <a:latin typeface="Calibri"/>
                <a:cs typeface="Calibri"/>
              </a:rPr>
              <a:t>муниципальных</a:t>
            </a:r>
            <a:r>
              <a:rPr sz="2450" spc="1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10273A"/>
                </a:solidFill>
                <a:latin typeface="Calibri"/>
                <a:cs typeface="Calibri"/>
              </a:rPr>
              <a:t>услуг</a:t>
            </a:r>
            <a:r>
              <a:rPr sz="2450" spc="1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10273A"/>
                </a:solidFill>
                <a:latin typeface="Calibri"/>
                <a:cs typeface="Calibri"/>
              </a:rPr>
              <a:t>(функций)»</a:t>
            </a:r>
            <a:r>
              <a:rPr sz="2450" spc="4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10273A"/>
                </a:solidFill>
                <a:latin typeface="Calibri"/>
                <a:cs typeface="Calibri"/>
              </a:rPr>
              <a:t>-</a:t>
            </a:r>
            <a:r>
              <a:rPr sz="2450" b="1" spc="1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10273A"/>
                </a:solidFill>
                <a:latin typeface="Calibri"/>
                <a:cs typeface="Calibri"/>
              </a:rPr>
              <a:t>при</a:t>
            </a:r>
            <a:r>
              <a:rPr sz="2450" b="1" spc="2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10273A"/>
                </a:solidFill>
                <a:latin typeface="Calibri"/>
                <a:cs typeface="Calibri"/>
              </a:rPr>
              <a:t>поступлении</a:t>
            </a:r>
            <a:r>
              <a:rPr sz="2450" b="1" spc="5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10273A"/>
                </a:solidFill>
                <a:latin typeface="Calibri"/>
                <a:cs typeface="Calibri"/>
              </a:rPr>
              <a:t>в </a:t>
            </a:r>
            <a:r>
              <a:rPr sz="2450" b="1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b="1" spc="-15" dirty="0">
                <a:solidFill>
                  <a:srgbClr val="10273A"/>
                </a:solidFill>
                <a:latin typeface="Calibri"/>
                <a:cs typeface="Calibri"/>
              </a:rPr>
              <a:t>головной</a:t>
            </a:r>
            <a:r>
              <a:rPr sz="2450" b="1" spc="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b="1" spc="-20" dirty="0">
                <a:solidFill>
                  <a:srgbClr val="10273A"/>
                </a:solidFill>
                <a:latin typeface="Calibri"/>
                <a:cs typeface="Calibri"/>
              </a:rPr>
              <a:t>вуз</a:t>
            </a:r>
            <a:r>
              <a:rPr sz="2450" b="1" spc="6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10273A"/>
                </a:solidFill>
                <a:latin typeface="Calibri"/>
                <a:cs typeface="Calibri"/>
              </a:rPr>
              <a:t>на</a:t>
            </a:r>
            <a:r>
              <a:rPr sz="2450" b="1" spc="1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10273A"/>
                </a:solidFill>
                <a:latin typeface="Calibri"/>
                <a:cs typeface="Calibri"/>
              </a:rPr>
              <a:t>программы</a:t>
            </a:r>
            <a:r>
              <a:rPr sz="2450" b="1" spc="4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b="1" spc="-10" dirty="0">
                <a:solidFill>
                  <a:srgbClr val="10273A"/>
                </a:solidFill>
                <a:latin typeface="Calibri"/>
                <a:cs typeface="Calibri"/>
              </a:rPr>
              <a:t>бакалавриата</a:t>
            </a:r>
            <a:r>
              <a:rPr sz="2450" b="1" spc="9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10273A"/>
                </a:solidFill>
                <a:latin typeface="Calibri"/>
                <a:cs typeface="Calibri"/>
              </a:rPr>
              <a:t>и</a:t>
            </a:r>
            <a:r>
              <a:rPr sz="2450" b="1" spc="1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b="1" spc="-10" dirty="0">
                <a:solidFill>
                  <a:srgbClr val="10273A"/>
                </a:solidFill>
                <a:latin typeface="Calibri"/>
                <a:cs typeface="Calibri"/>
              </a:rPr>
              <a:t>специалитета </a:t>
            </a:r>
            <a:r>
              <a:rPr sz="2450" b="1" spc="-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10273A"/>
                </a:solidFill>
                <a:latin typeface="Calibri"/>
                <a:cs typeface="Calibri"/>
              </a:rPr>
              <a:t>(ОФ</a:t>
            </a:r>
            <a:r>
              <a:rPr sz="2450" b="1" spc="-5" dirty="0">
                <a:solidFill>
                  <a:srgbClr val="10273A"/>
                </a:solidFill>
                <a:latin typeface="Calibri"/>
                <a:cs typeface="Calibri"/>
              </a:rPr>
              <a:t> +</a:t>
            </a:r>
            <a:r>
              <a:rPr sz="2450" b="1" spc="2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b="1" spc="-50" dirty="0">
                <a:solidFill>
                  <a:srgbClr val="10273A"/>
                </a:solidFill>
                <a:latin typeface="Calibri"/>
                <a:cs typeface="Calibri"/>
              </a:rPr>
              <a:t>ОЗФ,</a:t>
            </a:r>
            <a:r>
              <a:rPr sz="2450" b="1" spc="1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b="1" spc="-20" dirty="0">
                <a:solidFill>
                  <a:srgbClr val="10273A"/>
                </a:solidFill>
                <a:latin typeface="Calibri"/>
                <a:cs typeface="Calibri"/>
              </a:rPr>
              <a:t>целевое</a:t>
            </a:r>
            <a:r>
              <a:rPr sz="2450" b="1" spc="6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b="1" spc="-10" dirty="0">
                <a:solidFill>
                  <a:srgbClr val="10273A"/>
                </a:solidFill>
                <a:latin typeface="Calibri"/>
                <a:cs typeface="Calibri"/>
              </a:rPr>
              <a:t>обучение,</a:t>
            </a:r>
            <a:r>
              <a:rPr sz="2450" b="1" spc="3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b="1" spc="-10" dirty="0">
                <a:solidFill>
                  <a:srgbClr val="10273A"/>
                </a:solidFill>
                <a:latin typeface="Calibri"/>
                <a:cs typeface="Calibri"/>
              </a:rPr>
              <a:t>общий</a:t>
            </a:r>
            <a:r>
              <a:rPr sz="2450" b="1" spc="2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b="1" spc="-10" dirty="0">
                <a:solidFill>
                  <a:srgbClr val="10273A"/>
                </a:solidFill>
                <a:latin typeface="Calibri"/>
                <a:cs typeface="Calibri"/>
              </a:rPr>
              <a:t>конкурс);</a:t>
            </a:r>
            <a:endParaRPr sz="2450">
              <a:latin typeface="Calibri"/>
              <a:cs typeface="Calibri"/>
            </a:endParaRPr>
          </a:p>
          <a:p>
            <a:pPr marL="257175" indent="-245110">
              <a:lnSpc>
                <a:spcPct val="100000"/>
              </a:lnSpc>
              <a:spcBef>
                <a:spcPts val="330"/>
              </a:spcBef>
              <a:buSzPct val="95918"/>
              <a:buFont typeface="Wingdings"/>
              <a:buChar char=""/>
              <a:tabLst>
                <a:tab pos="257810" algn="l"/>
              </a:tabLst>
            </a:pPr>
            <a:r>
              <a:rPr sz="2450" dirty="0">
                <a:solidFill>
                  <a:srgbClr val="10273A"/>
                </a:solidFill>
                <a:latin typeface="Calibri"/>
                <a:cs typeface="Calibri"/>
              </a:rPr>
              <a:t>через</a:t>
            </a:r>
            <a:r>
              <a:rPr sz="2450" spc="-10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0273A"/>
                </a:solidFill>
                <a:latin typeface="Calibri"/>
                <a:cs typeface="Calibri"/>
              </a:rPr>
              <a:t>операторов</a:t>
            </a:r>
            <a:r>
              <a:rPr sz="2450" spc="-2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10273A"/>
                </a:solidFill>
                <a:latin typeface="Calibri"/>
                <a:cs typeface="Calibri"/>
              </a:rPr>
              <a:t>почтовой</a:t>
            </a:r>
            <a:r>
              <a:rPr sz="2450" spc="-10" dirty="0">
                <a:solidFill>
                  <a:srgbClr val="10273A"/>
                </a:solidFill>
                <a:latin typeface="Calibri"/>
                <a:cs typeface="Calibri"/>
              </a:rPr>
              <a:t> связи</a:t>
            </a:r>
            <a:r>
              <a:rPr sz="2450" spc="1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spc="-15" dirty="0">
                <a:solidFill>
                  <a:srgbClr val="10273A"/>
                </a:solidFill>
                <a:latin typeface="Calibri"/>
                <a:cs typeface="Calibri"/>
              </a:rPr>
              <a:t>общего</a:t>
            </a:r>
            <a:r>
              <a:rPr sz="2450" spc="25" dirty="0">
                <a:solidFill>
                  <a:srgbClr val="10273A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10273A"/>
                </a:solidFill>
                <a:latin typeface="Calibri"/>
                <a:cs typeface="Calibri"/>
              </a:rPr>
              <a:t>пользования.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4288" y="771651"/>
            <a:ext cx="3575812" cy="270587"/>
          </a:xfrm>
          <a:prstGeom prst="rect">
            <a:avLst/>
          </a:prstGeom>
          <a:solidFill>
            <a:srgbClr val="C45910"/>
          </a:solidFill>
        </p:spPr>
        <p:txBody>
          <a:bodyPr vert="horz" wrap="square" lIns="0" tIns="3175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250"/>
              </a:spcBef>
            </a:pPr>
            <a:r>
              <a:rPr sz="1550" b="1" spc="165" dirty="0">
                <a:solidFill>
                  <a:srgbClr val="FFFFFF"/>
                </a:solidFill>
                <a:latin typeface="Calibri"/>
                <a:cs typeface="Calibri"/>
              </a:rPr>
              <a:t>Бакалавриат,</a:t>
            </a:r>
            <a:r>
              <a:rPr sz="1550" b="1" spc="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165" dirty="0" err="1" smtClean="0">
                <a:solidFill>
                  <a:srgbClr val="FFFFFF"/>
                </a:solidFill>
                <a:latin typeface="Calibri"/>
                <a:cs typeface="Calibri"/>
              </a:rPr>
              <a:t>специалитет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5552" y="4148835"/>
            <a:ext cx="1097280" cy="405765"/>
          </a:xfrm>
          <a:prstGeom prst="rect">
            <a:avLst/>
          </a:prstGeom>
          <a:solidFill>
            <a:srgbClr val="C45910"/>
          </a:solidFill>
        </p:spPr>
        <p:txBody>
          <a:bodyPr vert="horz" wrap="square" lIns="0" tIns="2286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80"/>
              </a:spcBef>
            </a:pPr>
            <a:r>
              <a:rPr sz="2100" b="1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1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5" dirty="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  <a:r>
              <a:rPr sz="21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0" dirty="0">
                <a:solidFill>
                  <a:srgbClr val="FFFFFF"/>
                </a:solidFill>
                <a:latin typeface="Calibri"/>
                <a:cs typeface="Calibri"/>
              </a:rPr>
              <a:t>г.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80744" y="3764788"/>
            <a:ext cx="155575" cy="1823085"/>
            <a:chOff x="1380744" y="3764788"/>
            <a:chExt cx="155575" cy="1823085"/>
          </a:xfrm>
        </p:grpSpPr>
        <p:sp>
          <p:nvSpPr>
            <p:cNvPr id="8" name="object 8"/>
            <p:cNvSpPr/>
            <p:nvPr/>
          </p:nvSpPr>
          <p:spPr>
            <a:xfrm>
              <a:off x="1383792" y="3767836"/>
              <a:ext cx="152400" cy="1816735"/>
            </a:xfrm>
            <a:custGeom>
              <a:avLst/>
              <a:gdLst/>
              <a:ahLst/>
              <a:cxnLst/>
              <a:rect l="l" t="t" r="r" b="b"/>
              <a:pathLst>
                <a:path w="152400" h="1816735">
                  <a:moveTo>
                    <a:pt x="152400" y="0"/>
                  </a:moveTo>
                  <a:lnTo>
                    <a:pt x="92583" y="1047"/>
                  </a:lnTo>
                  <a:lnTo>
                    <a:pt x="44196" y="3810"/>
                  </a:lnTo>
                  <a:lnTo>
                    <a:pt x="11811" y="7715"/>
                  </a:lnTo>
                  <a:lnTo>
                    <a:pt x="0" y="12191"/>
                  </a:lnTo>
                  <a:lnTo>
                    <a:pt x="0" y="1804415"/>
                  </a:lnTo>
                  <a:lnTo>
                    <a:pt x="11811" y="1808892"/>
                  </a:lnTo>
                  <a:lnTo>
                    <a:pt x="44196" y="1812797"/>
                  </a:lnTo>
                  <a:lnTo>
                    <a:pt x="92583" y="1815560"/>
                  </a:lnTo>
                  <a:lnTo>
                    <a:pt x="152400" y="1816608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C459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80744" y="3764788"/>
              <a:ext cx="155575" cy="1823085"/>
            </a:xfrm>
            <a:custGeom>
              <a:avLst/>
              <a:gdLst/>
              <a:ahLst/>
              <a:cxnLst/>
              <a:rect l="l" t="t" r="r" b="b"/>
              <a:pathLst>
                <a:path w="155575" h="1823085">
                  <a:moveTo>
                    <a:pt x="155447" y="1816608"/>
                  </a:moveTo>
                  <a:lnTo>
                    <a:pt x="27431" y="1816608"/>
                  </a:lnTo>
                  <a:lnTo>
                    <a:pt x="48768" y="1819656"/>
                  </a:lnTo>
                  <a:lnTo>
                    <a:pt x="70103" y="1819656"/>
                  </a:lnTo>
                  <a:lnTo>
                    <a:pt x="97536" y="1822704"/>
                  </a:lnTo>
                  <a:lnTo>
                    <a:pt x="155447" y="1822704"/>
                  </a:lnTo>
                  <a:lnTo>
                    <a:pt x="155447" y="1816608"/>
                  </a:lnTo>
                  <a:close/>
                </a:path>
                <a:path w="155575" h="1823085">
                  <a:moveTo>
                    <a:pt x="70103" y="1813560"/>
                  </a:moveTo>
                  <a:lnTo>
                    <a:pt x="15240" y="1813560"/>
                  </a:lnTo>
                  <a:lnTo>
                    <a:pt x="21336" y="1816608"/>
                  </a:lnTo>
                  <a:lnTo>
                    <a:pt x="97536" y="1816608"/>
                  </a:lnTo>
                  <a:lnTo>
                    <a:pt x="70103" y="1813560"/>
                  </a:lnTo>
                  <a:close/>
                </a:path>
                <a:path w="155575" h="1823085">
                  <a:moveTo>
                    <a:pt x="30480" y="9144"/>
                  </a:moveTo>
                  <a:lnTo>
                    <a:pt x="6096" y="9144"/>
                  </a:lnTo>
                  <a:lnTo>
                    <a:pt x="0" y="15239"/>
                  </a:lnTo>
                  <a:lnTo>
                    <a:pt x="0" y="1807464"/>
                  </a:lnTo>
                  <a:lnTo>
                    <a:pt x="6096" y="1813560"/>
                  </a:lnTo>
                  <a:lnTo>
                    <a:pt x="48768" y="1813560"/>
                  </a:lnTo>
                  <a:lnTo>
                    <a:pt x="30480" y="1810512"/>
                  </a:lnTo>
                  <a:lnTo>
                    <a:pt x="15240" y="1810512"/>
                  </a:lnTo>
                  <a:lnTo>
                    <a:pt x="9143" y="1807464"/>
                  </a:lnTo>
                  <a:lnTo>
                    <a:pt x="6096" y="1807464"/>
                  </a:lnTo>
                  <a:lnTo>
                    <a:pt x="6096" y="15239"/>
                  </a:lnTo>
                  <a:lnTo>
                    <a:pt x="9143" y="12191"/>
                  </a:lnTo>
                  <a:lnTo>
                    <a:pt x="21336" y="12191"/>
                  </a:lnTo>
                  <a:lnTo>
                    <a:pt x="30480" y="9144"/>
                  </a:lnTo>
                  <a:close/>
                </a:path>
                <a:path w="155575" h="1823085">
                  <a:moveTo>
                    <a:pt x="70103" y="6096"/>
                  </a:moveTo>
                  <a:lnTo>
                    <a:pt x="15240" y="6096"/>
                  </a:lnTo>
                  <a:lnTo>
                    <a:pt x="9143" y="9144"/>
                  </a:lnTo>
                  <a:lnTo>
                    <a:pt x="48768" y="9144"/>
                  </a:lnTo>
                  <a:lnTo>
                    <a:pt x="70103" y="6096"/>
                  </a:lnTo>
                  <a:close/>
                </a:path>
                <a:path w="155575" h="1823085">
                  <a:moveTo>
                    <a:pt x="155447" y="0"/>
                  </a:moveTo>
                  <a:lnTo>
                    <a:pt x="70103" y="0"/>
                  </a:lnTo>
                  <a:lnTo>
                    <a:pt x="27431" y="6096"/>
                  </a:lnTo>
                  <a:lnTo>
                    <a:pt x="155447" y="6096"/>
                  </a:lnTo>
                  <a:lnTo>
                    <a:pt x="155447" y="0"/>
                  </a:lnTo>
                  <a:close/>
                </a:path>
              </a:pathLst>
            </a:custGeom>
            <a:solidFill>
              <a:srgbClr val="5A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0273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923</Words>
  <Application>Microsoft Office PowerPoint</Application>
  <PresentationFormat>Произвольный</PresentationFormat>
  <Paragraphs>342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 Light</vt:lpstr>
      <vt:lpstr>Calibri</vt:lpstr>
      <vt:lpstr>Wingdings</vt:lpstr>
      <vt:lpstr>Arial</vt:lpstr>
      <vt:lpstr>Times New Roman</vt:lpstr>
      <vt:lpstr>Office Theme</vt:lpstr>
      <vt:lpstr>Презентация PowerPoint</vt:lpstr>
      <vt:lpstr>Приемная кампания - 2021</vt:lpstr>
      <vt:lpstr>План приема в ИП СВФУ на 2021-2022 уч.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С ПОСТУПАЮЩИМИ: способы подачи</vt:lpstr>
      <vt:lpstr>ВЗАИМОДЕЙСТВИЕ С ПОСТУПАЮЩИМИ: способы подачи</vt:lpstr>
      <vt:lpstr>Количество заявлений</vt:lpstr>
      <vt:lpstr>Сроки проведения вступительных  испытаний</vt:lpstr>
      <vt:lpstr>Расписание вступительных испытаний на прием 2021/22 уч. г.</vt:lpstr>
      <vt:lpstr>Расписание вступительных испытаний на прием 2021/22 уч. г.</vt:lpstr>
      <vt:lpstr>Зачисление на основании  заявления о согласии на зачисление</vt:lpstr>
      <vt:lpstr>Зачисление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42</cp:revision>
  <dcterms:created xsi:type="dcterms:W3CDTF">2021-05-24T21:28:57Z</dcterms:created>
  <dcterms:modified xsi:type="dcterms:W3CDTF">2021-11-21T22:12:02Z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2021-06-03T00:00:00Z</vt:filetime>
  </property>
  <property fmtid="{D5CDD505-2E9C-101B-9397-08002B2CF9AE}" pid="3" name="LastSaved">
    <vt:filetime>2021-06-03T00:00:00Z</vt:filetime>
  </property>
</Properties>
</file>